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handoutMasterIdLst>
    <p:handoutMasterId r:id="rId24"/>
  </p:handoutMasterIdLst>
  <p:sldIdLst>
    <p:sldId id="397" r:id="rId5"/>
    <p:sldId id="393" r:id="rId6"/>
    <p:sldId id="361" r:id="rId7"/>
    <p:sldId id="283" r:id="rId8"/>
    <p:sldId id="305" r:id="rId9"/>
    <p:sldId id="304" r:id="rId10"/>
    <p:sldId id="271" r:id="rId11"/>
    <p:sldId id="364" r:id="rId12"/>
    <p:sldId id="396" r:id="rId13"/>
    <p:sldId id="365" r:id="rId14"/>
    <p:sldId id="366" r:id="rId15"/>
    <p:sldId id="293" r:id="rId16"/>
    <p:sldId id="310" r:id="rId17"/>
    <p:sldId id="377" r:id="rId18"/>
    <p:sldId id="379" r:id="rId19"/>
    <p:sldId id="381" r:id="rId20"/>
    <p:sldId id="380" r:id="rId21"/>
    <p:sldId id="367" r:id="rId22"/>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497421-7365-FD4F-B5ED-C0833F451E1D}" v="20" dt="2022-02-01T13:25:48.406"/>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286" autoAdjust="0"/>
  </p:normalViewPr>
  <p:slideViewPr>
    <p:cSldViewPr showGuides="1">
      <p:cViewPr varScale="1">
        <p:scale>
          <a:sx n="116" d="100"/>
          <a:sy n="116" d="100"/>
        </p:scale>
        <p:origin x="904" y="184"/>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ey Francis" userId="6a34b47e-2ae8-46f1-bae7-b8f493e6d601" providerId="ADAL" clId="{C3497421-7365-FD4F-B5ED-C0833F451E1D}"/>
    <pc:docChg chg="modSld">
      <pc:chgData name="Tracey Francis" userId="6a34b47e-2ae8-46f1-bae7-b8f493e6d601" providerId="ADAL" clId="{C3497421-7365-FD4F-B5ED-C0833F451E1D}" dt="2022-02-01T13:24:43.401" v="10" actId="20577"/>
      <pc:docMkLst>
        <pc:docMk/>
      </pc:docMkLst>
      <pc:sldChg chg="addSp delSp modSp mod modNotesTx">
        <pc:chgData name="Tracey Francis" userId="6a34b47e-2ae8-46f1-bae7-b8f493e6d601" providerId="ADAL" clId="{C3497421-7365-FD4F-B5ED-C0833F451E1D}" dt="2022-02-01T13:24:43.401" v="10" actId="20577"/>
        <pc:sldMkLst>
          <pc:docMk/>
          <pc:sldMk cId="3845145984" sldId="364"/>
        </pc:sldMkLst>
        <pc:picChg chg="add mod">
          <ac:chgData name="Tracey Francis" userId="6a34b47e-2ae8-46f1-bae7-b8f493e6d601" providerId="ADAL" clId="{C3497421-7365-FD4F-B5ED-C0833F451E1D}" dt="2022-02-01T13:21:08.602" v="6" actId="1076"/>
          <ac:picMkLst>
            <pc:docMk/>
            <pc:sldMk cId="3845145984" sldId="364"/>
            <ac:picMk id="4" creationId="{1853304C-9830-F443-AC48-A298C51C25FC}"/>
          </ac:picMkLst>
        </pc:picChg>
        <pc:picChg chg="del">
          <ac:chgData name="Tracey Francis" userId="6a34b47e-2ae8-46f1-bae7-b8f493e6d601" providerId="ADAL" clId="{C3497421-7365-FD4F-B5ED-C0833F451E1D}" dt="2022-02-01T13:21:05.666" v="5" actId="478"/>
          <ac:picMkLst>
            <pc:docMk/>
            <pc:sldMk cId="3845145984" sldId="364"/>
            <ac:picMk id="1026" creationId="{1BF9922C-2AD8-4D00-BF23-E06A1137A9F9}"/>
          </ac:picMkLst>
        </pc:picChg>
        <pc:cxnChg chg="mod">
          <ac:chgData name="Tracey Francis" userId="6a34b47e-2ae8-46f1-bae7-b8f493e6d601" providerId="ADAL" clId="{C3497421-7365-FD4F-B5ED-C0833F451E1D}" dt="2022-02-01T13:21:32.967" v="9" actId="1076"/>
          <ac:cxnSpMkLst>
            <pc:docMk/>
            <pc:sldMk cId="3845145984" sldId="364"/>
            <ac:cxnSpMk id="18" creationId="{7025DAF2-AA29-4427-9685-93F0681A4FB2}"/>
          </ac:cxnSpMkLst>
        </pc:cxnChg>
        <pc:cxnChg chg="mod">
          <ac:chgData name="Tracey Francis" userId="6a34b47e-2ae8-46f1-bae7-b8f493e6d601" providerId="ADAL" clId="{C3497421-7365-FD4F-B5ED-C0833F451E1D}" dt="2022-02-01T13:21:32.967" v="9" actId="1076"/>
          <ac:cxnSpMkLst>
            <pc:docMk/>
            <pc:sldMk cId="3845145984" sldId="364"/>
            <ac:cxnSpMk id="19" creationId="{083F7AF0-8464-46B6-8A3E-02B0C5139BA0}"/>
          </ac:cxnSpMkLst>
        </pc:cxnChg>
        <pc:cxnChg chg="mod">
          <ac:chgData name="Tracey Francis" userId="6a34b47e-2ae8-46f1-bae7-b8f493e6d601" providerId="ADAL" clId="{C3497421-7365-FD4F-B5ED-C0833F451E1D}" dt="2022-02-01T13:21:32.967" v="9" actId="1076"/>
          <ac:cxnSpMkLst>
            <pc:docMk/>
            <pc:sldMk cId="3845145984" sldId="364"/>
            <ac:cxnSpMk id="20" creationId="{2247DD2E-5EB6-41BC-B536-1720E845C2A3}"/>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2/1/22</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2/1/22</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pixabay.com</a:t>
            </a:r>
            <a:r>
              <a:rPr lang="en-US"/>
              <a:t>/photos/book-quran-open-pages-open-book-1283468/</a:t>
            </a:r>
          </a:p>
        </p:txBody>
      </p:sp>
      <p:sp>
        <p:nvSpPr>
          <p:cNvPr id="4" name="Slide Number Placeholder 3"/>
          <p:cNvSpPr>
            <a:spLocks noGrp="1"/>
          </p:cNvSpPr>
          <p:nvPr>
            <p:ph type="sldNum" sz="quarter" idx="5"/>
          </p:nvPr>
        </p:nvSpPr>
        <p:spPr/>
        <p:txBody>
          <a:bodyPr/>
          <a:lstStyle/>
          <a:p>
            <a:fld id="{B8796F01-7154-41E0-B48B-A6921757531A}" type="slidenum">
              <a:rPr lang="en-GB" smtClean="0"/>
              <a:pPr/>
              <a:t>3</a:t>
            </a:fld>
            <a:endParaRPr lang="en-GB"/>
          </a:p>
        </p:txBody>
      </p:sp>
    </p:spTree>
    <p:extLst>
      <p:ext uri="{BB962C8B-B14F-4D97-AF65-F5344CB8AC3E}">
        <p14:creationId xmlns:p14="http://schemas.microsoft.com/office/powerpoint/2010/main" val="2785878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commons.wikimedia.org</a:t>
            </a:r>
            <a:r>
              <a:rPr lang="en-US" dirty="0"/>
              <a:t>/wiki/</a:t>
            </a:r>
            <a:r>
              <a:rPr lang="en-US" dirty="0" err="1"/>
              <a:t>File:Icons_of_Ascension_of_Christ</a:t>
            </a:r>
            <a:r>
              <a:rPr lang="en-US" dirty="0"/>
              <a:t>_(Russia,_16_c.).jpg</a:t>
            </a:r>
          </a:p>
          <a:p>
            <a:r>
              <a:rPr lang="en-US" dirty="0"/>
              <a:t>https://</a:t>
            </a:r>
            <a:r>
              <a:rPr lang="en-US" dirty="0" err="1"/>
              <a:t>pixabay.com</a:t>
            </a:r>
            <a:r>
              <a:rPr lang="en-US" dirty="0"/>
              <a:t>/photos/glasses-spectacles-style-fashion-789885/</a:t>
            </a:r>
          </a:p>
        </p:txBody>
      </p:sp>
      <p:sp>
        <p:nvSpPr>
          <p:cNvPr id="4" name="Slide Number Placeholder 3"/>
          <p:cNvSpPr>
            <a:spLocks noGrp="1"/>
          </p:cNvSpPr>
          <p:nvPr>
            <p:ph type="sldNum" sz="quarter" idx="5"/>
          </p:nvPr>
        </p:nvSpPr>
        <p:spPr/>
        <p:txBody>
          <a:bodyPr/>
          <a:lstStyle/>
          <a:p>
            <a:fld id="{B8796F01-7154-41E0-B48B-A6921757531A}" type="slidenum">
              <a:rPr lang="en-GB" smtClean="0"/>
              <a:pPr/>
              <a:t>8</a:t>
            </a:fld>
            <a:endParaRPr lang="en-GB"/>
          </a:p>
        </p:txBody>
      </p:sp>
    </p:spTree>
    <p:extLst>
      <p:ext uri="{BB962C8B-B14F-4D97-AF65-F5344CB8AC3E}">
        <p14:creationId xmlns:p14="http://schemas.microsoft.com/office/powerpoint/2010/main" val="438637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2/1/22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2/1/22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2/1/22</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2/1/22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2/1/22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2/1/22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2/1/22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2/1/22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2/1/22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2/1/22</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hyperlink" Target="http://resources/understanding-genesis-with-john-walton/"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84784"/>
            <a:ext cx="7008574" cy="3298825"/>
          </a:xfrm>
        </p:spPr>
        <p:txBody>
          <a:bodyPr/>
          <a:lstStyle/>
          <a:p>
            <a:r>
              <a:rPr lang="en-US" b="1" dirty="0"/>
              <a:t>Hermeneutics for RE</a:t>
            </a:r>
          </a:p>
        </p:txBody>
      </p:sp>
      <p:sp>
        <p:nvSpPr>
          <p:cNvPr id="3" name="Subtitle 2"/>
          <p:cNvSpPr>
            <a:spLocks noGrp="1"/>
          </p:cNvSpPr>
          <p:nvPr>
            <p:ph type="subTitle" idx="1"/>
          </p:nvPr>
        </p:nvSpPr>
        <p:spPr>
          <a:xfrm>
            <a:off x="4675706" y="5280719"/>
            <a:ext cx="7008574" cy="1244600"/>
          </a:xfrm>
        </p:spPr>
        <p:txBody>
          <a:bodyPr>
            <a:normAutofit fontScale="85000" lnSpcReduction="20000"/>
          </a:bodyPr>
          <a:lstStyle/>
          <a:p>
            <a:pPr algn="ctr"/>
            <a:r>
              <a:rPr lang="en-US" b="1" dirty="0"/>
              <a:t>Knowledge as Interpretation</a:t>
            </a:r>
          </a:p>
          <a:p>
            <a:endParaRPr lang="en-US" dirty="0"/>
          </a:p>
          <a:p>
            <a:r>
              <a:rPr lang="en-US" dirty="0"/>
              <a:t>Jennifer Jenkins, RE Facilitator for Coventry &amp; Warwickshire</a:t>
            </a:r>
          </a:p>
        </p:txBody>
      </p:sp>
      <p:pic>
        <p:nvPicPr>
          <p:cNvPr id="5" name="Picture 4" descr="A picture containing shape&#10;&#10;Description automatically generated">
            <a:extLst>
              <a:ext uri="{FF2B5EF4-FFF2-40B4-BE49-F238E27FC236}">
                <a16:creationId xmlns:a16="http://schemas.microsoft.com/office/drawing/2014/main" id="{4C56C085-8C73-4FD8-9F47-BF80C98ED45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18348" y="332681"/>
            <a:ext cx="4940143" cy="3592190"/>
          </a:xfrm>
          <a:prstGeom prst="rect">
            <a:avLst/>
          </a:prstGeom>
        </p:spPr>
      </p:pic>
    </p:spTree>
    <p:extLst>
      <p:ext uri="{BB962C8B-B14F-4D97-AF65-F5344CB8AC3E}">
        <p14:creationId xmlns:p14="http://schemas.microsoft.com/office/powerpoint/2010/main" val="162579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C63C-574E-4D06-AE58-C39E73007766}"/>
              </a:ext>
            </a:extLst>
          </p:cNvPr>
          <p:cNvSpPr>
            <a:spLocks noGrp="1"/>
          </p:cNvSpPr>
          <p:nvPr>
            <p:ph type="title"/>
          </p:nvPr>
        </p:nvSpPr>
        <p:spPr/>
        <p:txBody>
          <a:bodyPr/>
          <a:lstStyle/>
          <a:p>
            <a:r>
              <a:rPr lang="en-GB" dirty="0"/>
              <a:t>Types of Text-Based Enquiry for Teachers to Use in the Classroom</a:t>
            </a:r>
          </a:p>
        </p:txBody>
      </p:sp>
      <p:sp>
        <p:nvSpPr>
          <p:cNvPr id="3" name="Content Placeholder 2">
            <a:extLst>
              <a:ext uri="{FF2B5EF4-FFF2-40B4-BE49-F238E27FC236}">
                <a16:creationId xmlns:a16="http://schemas.microsoft.com/office/drawing/2014/main" id="{E335F8D6-FD0F-4B46-8634-B207D44F51C4}"/>
              </a:ext>
            </a:extLst>
          </p:cNvPr>
          <p:cNvSpPr>
            <a:spLocks noGrp="1"/>
          </p:cNvSpPr>
          <p:nvPr>
            <p:ph idx="1"/>
          </p:nvPr>
        </p:nvSpPr>
        <p:spPr>
          <a:xfrm>
            <a:off x="1119651" y="1988840"/>
            <a:ext cx="9943313" cy="4248472"/>
          </a:xfrm>
        </p:spPr>
        <p:txBody>
          <a:bodyPr>
            <a:normAutofit lnSpcReduction="10000"/>
          </a:bodyPr>
          <a:lstStyle/>
          <a:p>
            <a:r>
              <a:rPr lang="en-GB" sz="2399" dirty="0"/>
              <a:t>Where meaning resides- the author’s mind, audience’s hearing, community of faith’s understanding, particular reader’s conscience</a:t>
            </a:r>
          </a:p>
          <a:p>
            <a:r>
              <a:rPr lang="en-GB" sz="2399" dirty="0"/>
              <a:t>Exploration of historical context</a:t>
            </a:r>
          </a:p>
          <a:p>
            <a:r>
              <a:rPr lang="en-GB" sz="2399" dirty="0"/>
              <a:t>Interpretations made by visitors and pupils of different faith perspectives- how do these differ?</a:t>
            </a:r>
          </a:p>
          <a:p>
            <a:r>
              <a:rPr lang="en-GB" sz="2399" dirty="0"/>
              <a:t>The specific guidance and advice on techniques around exploring texts (using much longer extracts)</a:t>
            </a:r>
          </a:p>
          <a:p>
            <a:r>
              <a:rPr lang="en-GB" sz="2399" dirty="0"/>
              <a:t>Exploring the language and key terms relevant to sacred study and scholarship</a:t>
            </a:r>
          </a:p>
        </p:txBody>
      </p:sp>
      <p:pic>
        <p:nvPicPr>
          <p:cNvPr id="4" name="Recorded Sound">
            <a:hlinkClick r:id="" action="ppaction://media"/>
            <a:extLst>
              <a:ext uri="{FF2B5EF4-FFF2-40B4-BE49-F238E27FC236}">
                <a16:creationId xmlns:a16="http://schemas.microsoft.com/office/drawing/2014/main" id="{6418D562-118A-4BFD-8BD7-C26CC16E34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19283" y="5993630"/>
            <a:ext cx="487362" cy="487363"/>
          </a:xfrm>
          <a:prstGeom prst="rect">
            <a:avLst/>
          </a:prstGeom>
        </p:spPr>
      </p:pic>
    </p:spTree>
    <p:extLst>
      <p:ext uri="{BB962C8B-B14F-4D97-AF65-F5344CB8AC3E}">
        <p14:creationId xmlns:p14="http://schemas.microsoft.com/office/powerpoint/2010/main" val="338367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F9D3A-74F5-4EC9-B11F-2C670ABDDD87}"/>
              </a:ext>
            </a:extLst>
          </p:cNvPr>
          <p:cNvSpPr>
            <a:spLocks noGrp="1"/>
          </p:cNvSpPr>
          <p:nvPr>
            <p:ph type="title"/>
          </p:nvPr>
        </p:nvSpPr>
        <p:spPr/>
        <p:txBody>
          <a:bodyPr/>
          <a:lstStyle/>
          <a:p>
            <a:r>
              <a:rPr lang="en-GB" dirty="0"/>
              <a:t>Key Terms for Classroom Use</a:t>
            </a:r>
          </a:p>
        </p:txBody>
      </p:sp>
      <p:sp>
        <p:nvSpPr>
          <p:cNvPr id="3" name="Content Placeholder 2">
            <a:extLst>
              <a:ext uri="{FF2B5EF4-FFF2-40B4-BE49-F238E27FC236}">
                <a16:creationId xmlns:a16="http://schemas.microsoft.com/office/drawing/2014/main" id="{3ECA932A-2F03-46A2-8EF0-53C364D69F80}"/>
              </a:ext>
            </a:extLst>
          </p:cNvPr>
          <p:cNvSpPr>
            <a:spLocks noGrp="1"/>
          </p:cNvSpPr>
          <p:nvPr>
            <p:ph idx="1"/>
          </p:nvPr>
        </p:nvSpPr>
        <p:spPr>
          <a:xfrm>
            <a:off x="1451202" y="2016101"/>
            <a:ext cx="3224356" cy="3449714"/>
          </a:xfrm>
        </p:spPr>
        <p:txBody>
          <a:bodyPr>
            <a:normAutofit fontScale="85000" lnSpcReduction="10000"/>
          </a:bodyPr>
          <a:lstStyle/>
          <a:p>
            <a:r>
              <a:rPr lang="en-GB" dirty="0"/>
              <a:t>Audience</a:t>
            </a:r>
          </a:p>
          <a:p>
            <a:r>
              <a:rPr lang="en-GB" dirty="0"/>
              <a:t>Author</a:t>
            </a:r>
          </a:p>
          <a:p>
            <a:r>
              <a:rPr lang="en-GB" dirty="0"/>
              <a:t>Chain of meaning</a:t>
            </a:r>
          </a:p>
          <a:p>
            <a:r>
              <a:rPr lang="en-GB" dirty="0"/>
              <a:t>Context</a:t>
            </a:r>
          </a:p>
          <a:p>
            <a:r>
              <a:rPr lang="en-GB" dirty="0"/>
              <a:t>Death of the author</a:t>
            </a:r>
          </a:p>
          <a:p>
            <a:r>
              <a:rPr lang="en-GB" dirty="0"/>
              <a:t>Hermeneutics</a:t>
            </a:r>
          </a:p>
          <a:p>
            <a:r>
              <a:rPr lang="en-GB" dirty="0"/>
              <a:t>Historical Critical</a:t>
            </a:r>
          </a:p>
        </p:txBody>
      </p:sp>
      <p:sp>
        <p:nvSpPr>
          <p:cNvPr id="4" name="Content Placeholder 2">
            <a:extLst>
              <a:ext uri="{FF2B5EF4-FFF2-40B4-BE49-F238E27FC236}">
                <a16:creationId xmlns:a16="http://schemas.microsoft.com/office/drawing/2014/main" id="{80E63875-A880-481F-A5FA-CCE32C2CD4C5}"/>
              </a:ext>
            </a:extLst>
          </p:cNvPr>
          <p:cNvSpPr txBox="1">
            <a:spLocks/>
          </p:cNvSpPr>
          <p:nvPr/>
        </p:nvSpPr>
        <p:spPr>
          <a:xfrm>
            <a:off x="4079417" y="2016101"/>
            <a:ext cx="3224356" cy="3449714"/>
          </a:xfrm>
          <a:prstGeom prst="rect">
            <a:avLst/>
          </a:prstGeom>
        </p:spPr>
        <p:txBody>
          <a:bodyPr vert="horz" lIns="91416" tIns="45708" rIns="91416" bIns="45708"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sz="1999" dirty="0"/>
              <a:t>Interpretation</a:t>
            </a:r>
          </a:p>
          <a:p>
            <a:r>
              <a:rPr lang="en-GB" sz="1999" dirty="0"/>
              <a:t>Literal</a:t>
            </a:r>
          </a:p>
          <a:p>
            <a:r>
              <a:rPr lang="en-GB" sz="1999" dirty="0"/>
              <a:t>Literary Form</a:t>
            </a:r>
          </a:p>
          <a:p>
            <a:r>
              <a:rPr lang="en-GB" sz="1999" dirty="0"/>
              <a:t>Meaning</a:t>
            </a:r>
          </a:p>
          <a:p>
            <a:r>
              <a:rPr lang="en-GB" sz="1999" dirty="0"/>
              <a:t>Multi-dimensional</a:t>
            </a:r>
          </a:p>
          <a:p>
            <a:r>
              <a:rPr lang="en-GB" sz="1999" dirty="0"/>
              <a:t>Polyphonic</a:t>
            </a:r>
          </a:p>
          <a:p>
            <a:r>
              <a:rPr lang="en-GB" sz="1999" dirty="0"/>
              <a:t>Pretext</a:t>
            </a:r>
          </a:p>
        </p:txBody>
      </p:sp>
      <p:sp>
        <p:nvSpPr>
          <p:cNvPr id="5" name="Content Placeholder 2">
            <a:extLst>
              <a:ext uri="{FF2B5EF4-FFF2-40B4-BE49-F238E27FC236}">
                <a16:creationId xmlns:a16="http://schemas.microsoft.com/office/drawing/2014/main" id="{068C8F82-F5BF-4784-9F4D-20EB440EA2E1}"/>
              </a:ext>
            </a:extLst>
          </p:cNvPr>
          <p:cNvSpPr txBox="1">
            <a:spLocks/>
          </p:cNvSpPr>
          <p:nvPr/>
        </p:nvSpPr>
        <p:spPr>
          <a:xfrm>
            <a:off x="6707632" y="2016101"/>
            <a:ext cx="3224356" cy="3449714"/>
          </a:xfrm>
          <a:prstGeom prst="rect">
            <a:avLst/>
          </a:prstGeom>
        </p:spPr>
        <p:txBody>
          <a:bodyPr vert="horz" lIns="91416" tIns="45708" rIns="91416" bIns="45708"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sz="1999" dirty="0"/>
              <a:t>Reader</a:t>
            </a:r>
          </a:p>
          <a:p>
            <a:r>
              <a:rPr lang="en-GB" sz="1999" dirty="0"/>
              <a:t>Reading</a:t>
            </a:r>
          </a:p>
          <a:p>
            <a:r>
              <a:rPr lang="en-GB" sz="1999" dirty="0"/>
              <a:t>Re-reader</a:t>
            </a:r>
          </a:p>
          <a:p>
            <a:r>
              <a:rPr lang="en-GB" sz="1999" dirty="0"/>
              <a:t>Re-reading</a:t>
            </a:r>
          </a:p>
          <a:p>
            <a:r>
              <a:rPr lang="en-GB" sz="1999" dirty="0"/>
              <a:t>Sense</a:t>
            </a:r>
          </a:p>
          <a:p>
            <a:r>
              <a:rPr lang="en-GB" sz="1999" dirty="0"/>
              <a:t>Setting</a:t>
            </a:r>
          </a:p>
          <a:p>
            <a:r>
              <a:rPr lang="en-GB" sz="1999" dirty="0"/>
              <a:t>Significance</a:t>
            </a:r>
          </a:p>
        </p:txBody>
      </p:sp>
      <p:sp>
        <p:nvSpPr>
          <p:cNvPr id="6" name="Content Placeholder 2">
            <a:extLst>
              <a:ext uri="{FF2B5EF4-FFF2-40B4-BE49-F238E27FC236}">
                <a16:creationId xmlns:a16="http://schemas.microsoft.com/office/drawing/2014/main" id="{3818CA27-E336-44DC-9BB1-7894BCCE49BB}"/>
              </a:ext>
            </a:extLst>
          </p:cNvPr>
          <p:cNvSpPr txBox="1">
            <a:spLocks/>
          </p:cNvSpPr>
          <p:nvPr/>
        </p:nvSpPr>
        <p:spPr>
          <a:xfrm>
            <a:off x="8850199" y="2016101"/>
            <a:ext cx="3224356" cy="3449714"/>
          </a:xfrm>
          <a:prstGeom prst="rect">
            <a:avLst/>
          </a:prstGeom>
        </p:spPr>
        <p:txBody>
          <a:bodyPr vert="horz" lIns="91416" tIns="45708" rIns="91416" bIns="45708"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sz="1999" dirty="0"/>
              <a:t>Spiritual</a:t>
            </a:r>
          </a:p>
          <a:p>
            <a:r>
              <a:rPr lang="en-GB" sz="1999" dirty="0"/>
              <a:t>Symbolic</a:t>
            </a:r>
          </a:p>
          <a:p>
            <a:r>
              <a:rPr lang="en-GB" sz="1999" dirty="0"/>
              <a:t>Text</a:t>
            </a:r>
          </a:p>
        </p:txBody>
      </p:sp>
      <p:sp>
        <p:nvSpPr>
          <p:cNvPr id="7" name="Rectangle: Rounded Corners 6">
            <a:extLst>
              <a:ext uri="{FF2B5EF4-FFF2-40B4-BE49-F238E27FC236}">
                <a16:creationId xmlns:a16="http://schemas.microsoft.com/office/drawing/2014/main" id="{689675E3-DDD3-43DB-84D7-EF0C28EB2185}"/>
              </a:ext>
            </a:extLst>
          </p:cNvPr>
          <p:cNvSpPr/>
          <p:nvPr/>
        </p:nvSpPr>
        <p:spPr>
          <a:xfrm>
            <a:off x="9027348" y="3838469"/>
            <a:ext cx="2451067" cy="2409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This is about helping pupils to become good readers and responsible interpreters in RE</a:t>
            </a:r>
          </a:p>
        </p:txBody>
      </p:sp>
      <p:pic>
        <p:nvPicPr>
          <p:cNvPr id="8" name="Recorded Sound">
            <a:hlinkClick r:id="" action="ppaction://media"/>
            <a:extLst>
              <a:ext uri="{FF2B5EF4-FFF2-40B4-BE49-F238E27FC236}">
                <a16:creationId xmlns:a16="http://schemas.microsoft.com/office/drawing/2014/main" id="{BF8F1F46-0B53-47D6-8011-5C834AEC9C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66666" y="5571071"/>
            <a:ext cx="487362" cy="487363"/>
          </a:xfrm>
          <a:prstGeom prst="rect">
            <a:avLst/>
          </a:prstGeom>
        </p:spPr>
      </p:pic>
    </p:spTree>
    <p:extLst>
      <p:ext uri="{BB962C8B-B14F-4D97-AF65-F5344CB8AC3E}">
        <p14:creationId xmlns:p14="http://schemas.microsoft.com/office/powerpoint/2010/main" val="24748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Hermeneutical Lenses</a:t>
            </a:r>
          </a:p>
        </p:txBody>
      </p:sp>
      <p:pic>
        <p:nvPicPr>
          <p:cNvPr id="4" name="Content Placeholder 3"/>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3073245" y="2377285"/>
            <a:ext cx="6042335" cy="3677280"/>
          </a:xfr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24186" y="1863447"/>
            <a:ext cx="4071967" cy="4768647"/>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9490" y="169552"/>
            <a:ext cx="3985630" cy="2317823"/>
          </a:xfrm>
          <a:prstGeom prst="rect">
            <a:avLst/>
          </a:prstGeom>
        </p:spPr>
      </p:pic>
      <p:sp>
        <p:nvSpPr>
          <p:cNvPr id="7" name="TextBox 6"/>
          <p:cNvSpPr txBox="1"/>
          <p:nvPr/>
        </p:nvSpPr>
        <p:spPr>
          <a:xfrm>
            <a:off x="569571" y="1628800"/>
            <a:ext cx="2130086" cy="5786071"/>
          </a:xfrm>
          <a:prstGeom prst="rect">
            <a:avLst/>
          </a:prstGeom>
          <a:noFill/>
        </p:spPr>
        <p:txBody>
          <a:bodyPr wrap="square" rtlCol="0">
            <a:spAutoFit/>
          </a:bodyPr>
          <a:lstStyle/>
          <a:p>
            <a:r>
              <a:rPr lang="en-GB" sz="1800" dirty="0"/>
              <a:t>Hermeneutics is a methodology of interpretation with regards to texts, specifically the Bible and other sacred and literary texts.</a:t>
            </a:r>
          </a:p>
          <a:p>
            <a:endParaRPr lang="en-GB" sz="2000" dirty="0"/>
          </a:p>
          <a:p>
            <a:r>
              <a:rPr lang="en-GB" sz="1800" dirty="0"/>
              <a:t>A simple way to explain this to pupils is through the concept of </a:t>
            </a:r>
            <a:r>
              <a:rPr lang="en-GB" sz="1800" b="1" dirty="0"/>
              <a:t>lenses</a:t>
            </a:r>
            <a:r>
              <a:rPr lang="en-GB" sz="1800" dirty="0"/>
              <a:t>- the way we see the world because of our own experiences. </a:t>
            </a:r>
          </a:p>
          <a:p>
            <a:endParaRPr lang="en-GB" sz="2000" dirty="0"/>
          </a:p>
          <a:p>
            <a:endParaRPr lang="en-GB" sz="2399" dirty="0"/>
          </a:p>
        </p:txBody>
      </p:sp>
      <p:sp>
        <p:nvSpPr>
          <p:cNvPr id="8" name="TextBox 7"/>
          <p:cNvSpPr txBox="1"/>
          <p:nvPr/>
        </p:nvSpPr>
        <p:spPr>
          <a:xfrm>
            <a:off x="8398668" y="4701785"/>
            <a:ext cx="3718149" cy="1323439"/>
          </a:xfrm>
          <a:prstGeom prst="rect">
            <a:avLst/>
          </a:prstGeom>
          <a:solidFill>
            <a:schemeClr val="tx1">
              <a:lumMod val="60000"/>
              <a:lumOff val="40000"/>
            </a:schemeClr>
          </a:solidFill>
        </p:spPr>
        <p:txBody>
          <a:bodyPr wrap="square" rtlCol="0">
            <a:spAutoFit/>
          </a:bodyPr>
          <a:lstStyle/>
          <a:p>
            <a:r>
              <a:rPr lang="en-GB" sz="2000" dirty="0">
                <a:solidFill>
                  <a:schemeClr val="bg1"/>
                </a:solidFill>
              </a:rPr>
              <a:t>It is possible to use the lenses of theology, philosophy and human and social sciences to approach different texts.</a:t>
            </a:r>
          </a:p>
        </p:txBody>
      </p:sp>
      <p:sp>
        <p:nvSpPr>
          <p:cNvPr id="3" name="TextBox 2">
            <a:extLst>
              <a:ext uri="{FF2B5EF4-FFF2-40B4-BE49-F238E27FC236}">
                <a16:creationId xmlns:a16="http://schemas.microsoft.com/office/drawing/2014/main" id="{545B0EB7-F1ED-4A37-A28D-A96C3C531959}"/>
              </a:ext>
            </a:extLst>
          </p:cNvPr>
          <p:cNvSpPr txBox="1"/>
          <p:nvPr/>
        </p:nvSpPr>
        <p:spPr>
          <a:xfrm>
            <a:off x="9341592" y="2487374"/>
            <a:ext cx="2359088" cy="1199632"/>
          </a:xfrm>
          <a:prstGeom prst="rect">
            <a:avLst/>
          </a:prstGeom>
          <a:noFill/>
        </p:spPr>
        <p:txBody>
          <a:bodyPr wrap="square" rtlCol="0">
            <a:spAutoFit/>
          </a:bodyPr>
          <a:lstStyle/>
          <a:p>
            <a:pPr algn="ctr"/>
            <a:r>
              <a:rPr lang="en-GB" sz="2399" dirty="0"/>
              <a:t>Lenses courtesy of Dawn Cox</a:t>
            </a:r>
          </a:p>
        </p:txBody>
      </p:sp>
      <p:pic>
        <p:nvPicPr>
          <p:cNvPr id="9" name="Recorded Sound">
            <a:hlinkClick r:id="" action="ppaction://media"/>
            <a:extLst>
              <a:ext uri="{FF2B5EF4-FFF2-40B4-BE49-F238E27FC236}">
                <a16:creationId xmlns:a16="http://schemas.microsoft.com/office/drawing/2014/main" id="{4BE95559-427A-4FA7-8430-9D2356CBBC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0048" y="6099648"/>
            <a:ext cx="487362" cy="487363"/>
          </a:xfrm>
          <a:prstGeom prst="rect">
            <a:avLst/>
          </a:prstGeom>
        </p:spPr>
      </p:pic>
    </p:spTree>
    <p:extLst>
      <p:ext uri="{BB962C8B-B14F-4D97-AF65-F5344CB8AC3E}">
        <p14:creationId xmlns:p14="http://schemas.microsoft.com/office/powerpoint/2010/main" val="109555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7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832" y="-136305"/>
            <a:ext cx="10157354" cy="1397000"/>
          </a:xfrm>
        </p:spPr>
        <p:txBody>
          <a:bodyPr/>
          <a:lstStyle/>
          <a:p>
            <a:r>
              <a:rPr lang="en-GB" dirty="0"/>
              <a:t>Hermeneutical Lenses</a:t>
            </a:r>
          </a:p>
        </p:txBody>
      </p:sp>
      <p:pic>
        <p:nvPicPr>
          <p:cNvPr id="4" name="Content Placeholder 3"/>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574832" y="1484784"/>
            <a:ext cx="4536200" cy="3576282"/>
          </a:xfr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8469" y="1374532"/>
            <a:ext cx="4680519" cy="3699789"/>
          </a:xfrm>
          <a:prstGeom prst="rect">
            <a:avLst/>
          </a:prstGeom>
        </p:spPr>
      </p:pic>
      <p:sp>
        <p:nvSpPr>
          <p:cNvPr id="6" name="TextBox 5"/>
          <p:cNvSpPr txBox="1"/>
          <p:nvPr/>
        </p:nvSpPr>
        <p:spPr>
          <a:xfrm>
            <a:off x="295411" y="5130927"/>
            <a:ext cx="7584156" cy="1631216"/>
          </a:xfrm>
          <a:prstGeom prst="rect">
            <a:avLst/>
          </a:prstGeom>
          <a:noFill/>
        </p:spPr>
        <p:txBody>
          <a:bodyPr wrap="square" rtlCol="0">
            <a:spAutoFit/>
          </a:bodyPr>
          <a:lstStyle/>
          <a:p>
            <a:r>
              <a:rPr lang="en-GB" sz="2000" dirty="0"/>
              <a:t>For example, when studying a Bible story you can approach it through different lenses: Different Christian interpretations (e.g. literal, metaphorical, spiritual), pupils’ own lenses, Muslim perspectives, etc. Pupils see that truth and meaning are not objective concepts when approaching texts.</a:t>
            </a:r>
          </a:p>
        </p:txBody>
      </p:sp>
      <p:sp>
        <p:nvSpPr>
          <p:cNvPr id="3" name="Arrow: Right 2">
            <a:extLst>
              <a:ext uri="{FF2B5EF4-FFF2-40B4-BE49-F238E27FC236}">
                <a16:creationId xmlns:a16="http://schemas.microsoft.com/office/drawing/2014/main" id="{2610D9FE-1B15-4BF5-8430-385975853511}"/>
              </a:ext>
            </a:extLst>
          </p:cNvPr>
          <p:cNvSpPr/>
          <p:nvPr/>
        </p:nvSpPr>
        <p:spPr>
          <a:xfrm flipV="1">
            <a:off x="3994109" y="3489782"/>
            <a:ext cx="2866278" cy="409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a:p>
        </p:txBody>
      </p:sp>
      <p:sp>
        <p:nvSpPr>
          <p:cNvPr id="7" name="TextBox 6">
            <a:extLst>
              <a:ext uri="{FF2B5EF4-FFF2-40B4-BE49-F238E27FC236}">
                <a16:creationId xmlns:a16="http://schemas.microsoft.com/office/drawing/2014/main" id="{F98FC9B9-5E65-4F4A-A4E8-601851ED0055}"/>
              </a:ext>
            </a:extLst>
          </p:cNvPr>
          <p:cNvSpPr txBox="1"/>
          <p:nvPr/>
        </p:nvSpPr>
        <p:spPr>
          <a:xfrm>
            <a:off x="8919900" y="5074321"/>
            <a:ext cx="2359088" cy="1199632"/>
          </a:xfrm>
          <a:prstGeom prst="rect">
            <a:avLst/>
          </a:prstGeom>
          <a:noFill/>
        </p:spPr>
        <p:txBody>
          <a:bodyPr wrap="square" rtlCol="0">
            <a:spAutoFit/>
          </a:bodyPr>
          <a:lstStyle/>
          <a:p>
            <a:pPr algn="ctr"/>
            <a:r>
              <a:rPr lang="en-GB" sz="2399" dirty="0"/>
              <a:t>Lenses courtesy of Dawn Cox</a:t>
            </a:r>
          </a:p>
        </p:txBody>
      </p:sp>
      <p:pic>
        <p:nvPicPr>
          <p:cNvPr id="8" name="Recorded Sound">
            <a:hlinkClick r:id="" action="ppaction://media"/>
            <a:extLst>
              <a:ext uri="{FF2B5EF4-FFF2-40B4-BE49-F238E27FC236}">
                <a16:creationId xmlns:a16="http://schemas.microsoft.com/office/drawing/2014/main" id="{42F2F7F7-B0E4-44F6-A1B0-A826BBBECA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2371" y="6250626"/>
            <a:ext cx="487362" cy="487363"/>
          </a:xfrm>
          <a:prstGeom prst="rect">
            <a:avLst/>
          </a:prstGeom>
        </p:spPr>
      </p:pic>
    </p:spTree>
    <p:extLst>
      <p:ext uri="{BB962C8B-B14F-4D97-AF65-F5344CB8AC3E}">
        <p14:creationId xmlns:p14="http://schemas.microsoft.com/office/powerpoint/2010/main" val="123909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D5A37-1E57-4993-87D9-E54969D85683}"/>
              </a:ext>
            </a:extLst>
          </p:cNvPr>
          <p:cNvSpPr>
            <a:spLocks noGrp="1"/>
          </p:cNvSpPr>
          <p:nvPr>
            <p:ph type="title"/>
          </p:nvPr>
        </p:nvSpPr>
        <p:spPr/>
        <p:txBody>
          <a:bodyPr/>
          <a:lstStyle/>
          <a:p>
            <a:r>
              <a:rPr lang="en-GB" dirty="0"/>
              <a:t>Task: Story of Noah</a:t>
            </a:r>
          </a:p>
        </p:txBody>
      </p:sp>
      <p:sp>
        <p:nvSpPr>
          <p:cNvPr id="3" name="Content Placeholder 2">
            <a:extLst>
              <a:ext uri="{FF2B5EF4-FFF2-40B4-BE49-F238E27FC236}">
                <a16:creationId xmlns:a16="http://schemas.microsoft.com/office/drawing/2014/main" id="{90F82D38-5BAA-44AE-B217-1F881BD0917D}"/>
              </a:ext>
            </a:extLst>
          </p:cNvPr>
          <p:cNvSpPr>
            <a:spLocks noGrp="1"/>
          </p:cNvSpPr>
          <p:nvPr>
            <p:ph idx="1"/>
          </p:nvPr>
        </p:nvSpPr>
        <p:spPr/>
        <p:txBody>
          <a:bodyPr/>
          <a:lstStyle/>
          <a:p>
            <a:r>
              <a:rPr lang="en-GB" dirty="0"/>
              <a:t>Work your way through the two resource sheets- reading the biblical account from Genesis 7 and Sura 11 from the Qur’an</a:t>
            </a:r>
          </a:p>
          <a:p>
            <a:r>
              <a:rPr lang="en-GB" dirty="0"/>
              <a:t>Think about your own pre-understanding for this story- how has your life experience impacted the way you read it?</a:t>
            </a:r>
          </a:p>
          <a:p>
            <a:r>
              <a:rPr lang="en-GB" dirty="0"/>
              <a:t>Think about how a Christian might read it (would they all read it in the same way?), how a Muslim would read it, how someone of no religious worldview would read it, how a scientist might read it. Share your ideas on the resource sheet.</a:t>
            </a:r>
          </a:p>
        </p:txBody>
      </p:sp>
      <p:sp>
        <p:nvSpPr>
          <p:cNvPr id="4" name="Rectangle: Rounded Corners 3">
            <a:extLst>
              <a:ext uri="{FF2B5EF4-FFF2-40B4-BE49-F238E27FC236}">
                <a16:creationId xmlns:a16="http://schemas.microsoft.com/office/drawing/2014/main" id="{6AEE8B40-EDD2-4250-91EC-75962BC4B7C3}"/>
              </a:ext>
            </a:extLst>
          </p:cNvPr>
          <p:cNvSpPr/>
          <p:nvPr/>
        </p:nvSpPr>
        <p:spPr>
          <a:xfrm>
            <a:off x="1117309" y="5320615"/>
            <a:ext cx="10157354"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Now read the </a:t>
            </a:r>
            <a:r>
              <a:rPr lang="en-GB"/>
              <a:t>‘Biblical scholarship’ </a:t>
            </a:r>
            <a:r>
              <a:rPr lang="en-GB" dirty="0"/>
              <a:t>article about context, authorship, readership, authority, interpretations. Does this knowledge impact upon the way you interpret this story?</a:t>
            </a:r>
          </a:p>
        </p:txBody>
      </p:sp>
      <p:sp>
        <p:nvSpPr>
          <p:cNvPr id="5" name="Rectangle 4">
            <a:extLst>
              <a:ext uri="{FF2B5EF4-FFF2-40B4-BE49-F238E27FC236}">
                <a16:creationId xmlns:a16="http://schemas.microsoft.com/office/drawing/2014/main" id="{93871347-4F09-4ACF-A174-05D89095A18C}"/>
              </a:ext>
            </a:extLst>
          </p:cNvPr>
          <p:cNvSpPr/>
          <p:nvPr/>
        </p:nvSpPr>
        <p:spPr>
          <a:xfrm>
            <a:off x="6454452" y="241241"/>
            <a:ext cx="5300737" cy="1323439"/>
          </a:xfrm>
          <a:prstGeom prst="rect">
            <a:avLst/>
          </a:prstGeom>
          <a:solidFill>
            <a:schemeClr val="accent4">
              <a:lumMod val="60000"/>
              <a:lumOff val="40000"/>
            </a:schemeClr>
          </a:solidFill>
        </p:spPr>
        <p:txBody>
          <a:bodyPr wrap="square">
            <a:spAutoFit/>
          </a:bodyPr>
          <a:lstStyle/>
          <a:p>
            <a:r>
              <a:rPr lang="en-GB" sz="1600" dirty="0">
                <a:solidFill>
                  <a:srgbClr val="414042"/>
                </a:solidFill>
              </a:rPr>
              <a:t>Biblical scholar John Walton puts it like this: </a:t>
            </a:r>
            <a:r>
              <a:rPr lang="en-GB" sz="1600" dirty="0">
                <a:hlinkClick r:id="rId4"/>
              </a:rPr>
              <a:t>the Bible was written </a:t>
            </a:r>
            <a:r>
              <a:rPr lang="en-GB" sz="1600" i="1" dirty="0">
                <a:hlinkClick r:id="rId4"/>
              </a:rPr>
              <a:t>for</a:t>
            </a:r>
            <a:r>
              <a:rPr lang="en-GB" sz="1600" dirty="0">
                <a:hlinkClick r:id="rId4"/>
              </a:rPr>
              <a:t> us all, but it was not written </a:t>
            </a:r>
            <a:r>
              <a:rPr lang="en-GB" sz="1600" i="1" dirty="0">
                <a:hlinkClick r:id="rId4"/>
              </a:rPr>
              <a:t>to </a:t>
            </a:r>
            <a:r>
              <a:rPr lang="en-GB" sz="1600" dirty="0">
                <a:hlinkClick r:id="rId4"/>
              </a:rPr>
              <a:t>us</a:t>
            </a:r>
            <a:r>
              <a:rPr lang="en-GB" sz="1600" dirty="0">
                <a:solidFill>
                  <a:srgbClr val="414042"/>
                </a:solidFill>
              </a:rPr>
              <a:t>. Thus, for us to understand what Genesis means, we first need to understand what it meant to those who wrote and received it.</a:t>
            </a:r>
            <a:endParaRPr lang="en-GB" sz="1600" dirty="0"/>
          </a:p>
        </p:txBody>
      </p:sp>
      <p:pic>
        <p:nvPicPr>
          <p:cNvPr id="6" name="Recorded Sound">
            <a:hlinkClick r:id="" action="ppaction://media"/>
            <a:extLst>
              <a:ext uri="{FF2B5EF4-FFF2-40B4-BE49-F238E27FC236}">
                <a16:creationId xmlns:a16="http://schemas.microsoft.com/office/drawing/2014/main" id="{70445C39-F3BC-40BD-8DD6-8D7508323D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3004" y="5928518"/>
            <a:ext cx="487362" cy="487363"/>
          </a:xfrm>
          <a:prstGeom prst="rect">
            <a:avLst/>
          </a:prstGeom>
        </p:spPr>
      </p:pic>
    </p:spTree>
    <p:extLst>
      <p:ext uri="{BB962C8B-B14F-4D97-AF65-F5344CB8AC3E}">
        <p14:creationId xmlns:p14="http://schemas.microsoft.com/office/powerpoint/2010/main" val="75771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7B229-FE24-4811-958B-13EED98732A2}"/>
              </a:ext>
            </a:extLst>
          </p:cNvPr>
          <p:cNvSpPr>
            <a:spLocks noGrp="1"/>
          </p:cNvSpPr>
          <p:nvPr>
            <p:ph type="title"/>
          </p:nvPr>
        </p:nvSpPr>
        <p:spPr/>
        <p:txBody>
          <a:bodyPr/>
          <a:lstStyle/>
          <a:p>
            <a:r>
              <a:rPr lang="en-GB" dirty="0"/>
              <a:t>Translations</a:t>
            </a:r>
          </a:p>
        </p:txBody>
      </p:sp>
      <p:pic>
        <p:nvPicPr>
          <p:cNvPr id="5" name="Content Placeholder 4" descr="A picture containing text, device&#10;&#10;Description automatically generated">
            <a:extLst>
              <a:ext uri="{FF2B5EF4-FFF2-40B4-BE49-F238E27FC236}">
                <a16:creationId xmlns:a16="http://schemas.microsoft.com/office/drawing/2014/main" id="{20E17148-6F94-426B-8790-37176636AC52}"/>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2476500" y="1822450"/>
            <a:ext cx="7439025" cy="4229100"/>
          </a:xfrm>
        </p:spPr>
      </p:pic>
      <p:pic>
        <p:nvPicPr>
          <p:cNvPr id="4" name="Recorded Sound">
            <a:hlinkClick r:id="" action="ppaction://media"/>
            <a:extLst>
              <a:ext uri="{FF2B5EF4-FFF2-40B4-BE49-F238E27FC236}">
                <a16:creationId xmlns:a16="http://schemas.microsoft.com/office/drawing/2014/main" id="{402E11ED-66F7-438F-BD57-9F19FEB041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4892" y="5587514"/>
            <a:ext cx="487362" cy="487363"/>
          </a:xfrm>
          <a:prstGeom prst="rect">
            <a:avLst/>
          </a:prstGeom>
        </p:spPr>
      </p:pic>
    </p:spTree>
    <p:extLst>
      <p:ext uri="{BB962C8B-B14F-4D97-AF65-F5344CB8AC3E}">
        <p14:creationId xmlns:p14="http://schemas.microsoft.com/office/powerpoint/2010/main" val="358360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A4CD3-5D58-431B-B90A-B119DF524112}"/>
              </a:ext>
            </a:extLst>
          </p:cNvPr>
          <p:cNvSpPr>
            <a:spLocks noGrp="1"/>
          </p:cNvSpPr>
          <p:nvPr>
            <p:ph type="title"/>
          </p:nvPr>
        </p:nvSpPr>
        <p:spPr/>
        <p:txBody>
          <a:bodyPr/>
          <a:lstStyle/>
          <a:p>
            <a:r>
              <a:rPr lang="en-GB" dirty="0"/>
              <a:t>Modes of Interpreting</a:t>
            </a:r>
          </a:p>
        </p:txBody>
      </p:sp>
      <p:sp>
        <p:nvSpPr>
          <p:cNvPr id="3" name="Content Placeholder 2">
            <a:extLst>
              <a:ext uri="{FF2B5EF4-FFF2-40B4-BE49-F238E27FC236}">
                <a16:creationId xmlns:a16="http://schemas.microsoft.com/office/drawing/2014/main" id="{6546FAA9-0C52-4812-837B-6109FEA5E3F6}"/>
              </a:ext>
            </a:extLst>
          </p:cNvPr>
          <p:cNvSpPr>
            <a:spLocks noGrp="1"/>
          </p:cNvSpPr>
          <p:nvPr>
            <p:ph idx="1"/>
          </p:nvPr>
        </p:nvSpPr>
        <p:spPr/>
        <p:txBody>
          <a:bodyPr/>
          <a:lstStyle/>
          <a:p>
            <a:r>
              <a:rPr lang="en-GB" b="1" dirty="0"/>
              <a:t>Literal</a:t>
            </a:r>
            <a:r>
              <a:rPr lang="en-GB" dirty="0"/>
              <a:t>- the Bible is read as entirely factual. For some Christians it is ‘inerrant’- without error, incapable of being wrong, the literal word of God in written form</a:t>
            </a:r>
          </a:p>
          <a:p>
            <a:r>
              <a:rPr lang="en-GB" b="1" dirty="0"/>
              <a:t>Allegorical</a:t>
            </a:r>
            <a:r>
              <a:rPr lang="en-GB" dirty="0"/>
              <a:t>- considers the foreshadowing of future people and future events in the Bible</a:t>
            </a:r>
          </a:p>
          <a:p>
            <a:r>
              <a:rPr lang="en-GB" b="1" dirty="0"/>
              <a:t>Moral</a:t>
            </a:r>
            <a:r>
              <a:rPr lang="en-GB" dirty="0"/>
              <a:t>- considers what can be learned in terms of virtue from what is read</a:t>
            </a:r>
          </a:p>
          <a:p>
            <a:r>
              <a:rPr lang="en-GB" b="1" dirty="0"/>
              <a:t>Spiritual/Symbolic- </a:t>
            </a:r>
            <a:r>
              <a:rPr lang="en-GB" dirty="0"/>
              <a:t>poetic meaning rather literal meaning sitting behind the events of a text</a:t>
            </a:r>
          </a:p>
          <a:p>
            <a:endParaRPr lang="en-GB" dirty="0"/>
          </a:p>
          <a:p>
            <a:endParaRPr lang="en-GB" dirty="0"/>
          </a:p>
        </p:txBody>
      </p:sp>
      <p:pic>
        <p:nvPicPr>
          <p:cNvPr id="4" name="Recorded Sound">
            <a:hlinkClick r:id="" action="ppaction://media"/>
            <a:extLst>
              <a:ext uri="{FF2B5EF4-FFF2-40B4-BE49-F238E27FC236}">
                <a16:creationId xmlns:a16="http://schemas.microsoft.com/office/drawing/2014/main" id="{A51CC139-8236-4D5A-8A99-C42391DED9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10146" y="5373216"/>
            <a:ext cx="487362" cy="487363"/>
          </a:xfrm>
          <a:prstGeom prst="rect">
            <a:avLst/>
          </a:prstGeom>
        </p:spPr>
      </p:pic>
    </p:spTree>
    <p:extLst>
      <p:ext uri="{BB962C8B-B14F-4D97-AF65-F5344CB8AC3E}">
        <p14:creationId xmlns:p14="http://schemas.microsoft.com/office/powerpoint/2010/main" val="301113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B3DF9-6A0C-4BF7-BBD7-C971FDE6C83F}"/>
              </a:ext>
            </a:extLst>
          </p:cNvPr>
          <p:cNvSpPr>
            <a:spLocks noGrp="1"/>
          </p:cNvSpPr>
          <p:nvPr>
            <p:ph type="title"/>
          </p:nvPr>
        </p:nvSpPr>
        <p:spPr/>
        <p:txBody>
          <a:bodyPr/>
          <a:lstStyle/>
          <a:p>
            <a:r>
              <a:rPr lang="en-GB" dirty="0"/>
              <a:t>Types of Criticism</a:t>
            </a:r>
          </a:p>
        </p:txBody>
      </p:sp>
      <p:sp>
        <p:nvSpPr>
          <p:cNvPr id="3" name="Content Placeholder 2">
            <a:extLst>
              <a:ext uri="{FF2B5EF4-FFF2-40B4-BE49-F238E27FC236}">
                <a16:creationId xmlns:a16="http://schemas.microsoft.com/office/drawing/2014/main" id="{9161BC25-E782-4EF1-856D-6F207EB0D0E2}"/>
              </a:ext>
            </a:extLst>
          </p:cNvPr>
          <p:cNvSpPr>
            <a:spLocks noGrp="1"/>
          </p:cNvSpPr>
          <p:nvPr>
            <p:ph idx="1"/>
          </p:nvPr>
        </p:nvSpPr>
        <p:spPr/>
        <p:txBody>
          <a:bodyPr/>
          <a:lstStyle/>
          <a:p>
            <a:r>
              <a:rPr lang="en-GB" b="1" dirty="0"/>
              <a:t>Socio-Historical Criticism</a:t>
            </a:r>
            <a:r>
              <a:rPr lang="en-GB" dirty="0"/>
              <a:t>- understanding the historical context of the author and the recipient community of a text</a:t>
            </a:r>
          </a:p>
          <a:p>
            <a:r>
              <a:rPr lang="en-GB" b="1" dirty="0"/>
              <a:t>Form Criticism</a:t>
            </a:r>
            <a:r>
              <a:rPr lang="en-GB" dirty="0"/>
              <a:t>- understanding the type of writing</a:t>
            </a:r>
          </a:p>
          <a:p>
            <a:r>
              <a:rPr lang="en-GB" b="1" dirty="0"/>
              <a:t>Narrative Criticism</a:t>
            </a:r>
            <a:r>
              <a:rPr lang="en-GB" dirty="0"/>
              <a:t>- understanding the elements of a story</a:t>
            </a:r>
          </a:p>
        </p:txBody>
      </p:sp>
      <p:pic>
        <p:nvPicPr>
          <p:cNvPr id="5" name="Picture 4" descr="A picture containing text&#10;&#10;Description automatically generated">
            <a:extLst>
              <a:ext uri="{FF2B5EF4-FFF2-40B4-BE49-F238E27FC236}">
                <a16:creationId xmlns:a16="http://schemas.microsoft.com/office/drawing/2014/main" id="{3B9EF34B-557A-49D5-8A8F-3CBEB4CE18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57908" y="3717031"/>
            <a:ext cx="9289032" cy="1688915"/>
          </a:xfrm>
          <a:prstGeom prst="rect">
            <a:avLst/>
          </a:prstGeom>
        </p:spPr>
      </p:pic>
      <p:pic>
        <p:nvPicPr>
          <p:cNvPr id="4" name="Recorded Sound">
            <a:hlinkClick r:id="" action="ppaction://media"/>
            <a:extLst>
              <a:ext uri="{FF2B5EF4-FFF2-40B4-BE49-F238E27FC236}">
                <a16:creationId xmlns:a16="http://schemas.microsoft.com/office/drawing/2014/main" id="{0BA2B9FF-AA44-43F0-9BB6-2FC5260735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1163" y="4867265"/>
            <a:ext cx="487362" cy="487363"/>
          </a:xfrm>
          <a:prstGeom prst="rect">
            <a:avLst/>
          </a:prstGeom>
        </p:spPr>
      </p:pic>
      <p:sp>
        <p:nvSpPr>
          <p:cNvPr id="6" name="TextBox 5">
            <a:extLst>
              <a:ext uri="{FF2B5EF4-FFF2-40B4-BE49-F238E27FC236}">
                <a16:creationId xmlns:a16="http://schemas.microsoft.com/office/drawing/2014/main" id="{CE712CAE-93CB-432E-92EF-95978FEF22B7}"/>
              </a:ext>
            </a:extLst>
          </p:cNvPr>
          <p:cNvSpPr txBox="1"/>
          <p:nvPr/>
        </p:nvSpPr>
        <p:spPr>
          <a:xfrm>
            <a:off x="1557908" y="5517232"/>
            <a:ext cx="9289032" cy="830997"/>
          </a:xfrm>
          <a:prstGeom prst="rect">
            <a:avLst/>
          </a:prstGeom>
          <a:noFill/>
        </p:spPr>
        <p:txBody>
          <a:bodyPr wrap="square" rtlCol="0">
            <a:spAutoFit/>
          </a:bodyPr>
          <a:lstStyle/>
          <a:p>
            <a:r>
              <a:rPr lang="en-GB" dirty="0"/>
              <a:t>The </a:t>
            </a:r>
            <a:r>
              <a:rPr lang="en-GB" i="1" dirty="0"/>
              <a:t>Understanding Christianity </a:t>
            </a:r>
            <a:r>
              <a:rPr lang="en-GB" dirty="0"/>
              <a:t>resource builds on narrative criticism and the big frieze helps pupils old elements together</a:t>
            </a:r>
          </a:p>
        </p:txBody>
      </p:sp>
    </p:spTree>
    <p:extLst>
      <p:ext uri="{BB962C8B-B14F-4D97-AF65-F5344CB8AC3E}">
        <p14:creationId xmlns:p14="http://schemas.microsoft.com/office/powerpoint/2010/main" val="388372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1F874-4226-43B0-AA1C-43797AA24C7D}"/>
              </a:ext>
            </a:extLst>
          </p:cNvPr>
          <p:cNvSpPr>
            <a:spLocks noGrp="1"/>
          </p:cNvSpPr>
          <p:nvPr>
            <p:ph type="title"/>
          </p:nvPr>
        </p:nvSpPr>
        <p:spPr/>
        <p:txBody>
          <a:bodyPr/>
          <a:lstStyle/>
          <a:p>
            <a:r>
              <a:rPr lang="en-GB" dirty="0"/>
              <a:t>The Role of Hermeneutics in RE &amp; Worldviews: A Summary </a:t>
            </a:r>
          </a:p>
        </p:txBody>
      </p:sp>
      <p:sp>
        <p:nvSpPr>
          <p:cNvPr id="3" name="Content Placeholder 2">
            <a:extLst>
              <a:ext uri="{FF2B5EF4-FFF2-40B4-BE49-F238E27FC236}">
                <a16:creationId xmlns:a16="http://schemas.microsoft.com/office/drawing/2014/main" id="{793EB404-6804-4B88-AC60-AFB52F0A9860}"/>
              </a:ext>
            </a:extLst>
          </p:cNvPr>
          <p:cNvSpPr>
            <a:spLocks noGrp="1"/>
          </p:cNvSpPr>
          <p:nvPr>
            <p:ph idx="1"/>
          </p:nvPr>
        </p:nvSpPr>
        <p:spPr>
          <a:xfrm>
            <a:off x="1066522" y="1810171"/>
            <a:ext cx="9903420" cy="4666035"/>
          </a:xfrm>
        </p:spPr>
        <p:txBody>
          <a:bodyPr>
            <a:normAutofit fontScale="85000" lnSpcReduction="20000"/>
          </a:bodyPr>
          <a:lstStyle/>
          <a:p>
            <a:r>
              <a:rPr lang="en-GB" sz="2399" dirty="0"/>
              <a:t>Hermeneutics is part of approaching the study of religions and worldviews through a theological lens (more on disciplinary lenses in the next section).</a:t>
            </a:r>
          </a:p>
          <a:p>
            <a:r>
              <a:rPr lang="en-GB" sz="2399" dirty="0"/>
              <a:t>At best, pupils may engage with short extracts but have no concept of how faith adherents engage with their sacred texts or how different meaning is found within e.g. for prayer, meditation, study, worship, personal reflection, for solo use or reading aloud/recitation or through group discussion.</a:t>
            </a:r>
          </a:p>
          <a:p>
            <a:r>
              <a:rPr lang="en-GB" sz="2399" dirty="0"/>
              <a:t>Pupils are often unaware that individuals with a personal worldview located within an organised/institutional worldview can interpret sacred texts differently, for instance literal, moral, spiritual and symbolic interpretations, so that members of the same faith community can express what sacred texts say and mean differently.</a:t>
            </a:r>
          </a:p>
          <a:p>
            <a:r>
              <a:rPr lang="en-GB" sz="2399" dirty="0"/>
              <a:t>Umberto Eco said that the skill of a good reader is to be proficient in handling texts in ways first handled by its author, hearers and audience. In other words, you must look at it through a worldview lens other than your own. This involves connecting with history and the ancient ongoing conversation about meaning as recorded through language.</a:t>
            </a:r>
          </a:p>
        </p:txBody>
      </p:sp>
      <p:pic>
        <p:nvPicPr>
          <p:cNvPr id="4" name="Recorded Sound">
            <a:hlinkClick r:id="" action="ppaction://media"/>
            <a:extLst>
              <a:ext uri="{FF2B5EF4-FFF2-40B4-BE49-F238E27FC236}">
                <a16:creationId xmlns:a16="http://schemas.microsoft.com/office/drawing/2014/main" id="{61820C2D-1D12-42F7-8BB6-212DDC6F96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70876" y="6093296"/>
            <a:ext cx="487362" cy="487363"/>
          </a:xfrm>
          <a:prstGeom prst="rect">
            <a:avLst/>
          </a:prstGeom>
        </p:spPr>
      </p:pic>
    </p:spTree>
    <p:extLst>
      <p:ext uri="{BB962C8B-B14F-4D97-AF65-F5344CB8AC3E}">
        <p14:creationId xmlns:p14="http://schemas.microsoft.com/office/powerpoint/2010/main" val="217144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E6FC46-5CAA-4FAC-8B00-5E44CB161FD8}"/>
              </a:ext>
            </a:extLst>
          </p:cNvPr>
          <p:cNvSpPr>
            <a:spLocks noGrp="1"/>
          </p:cNvSpPr>
          <p:nvPr>
            <p:ph type="title"/>
          </p:nvPr>
        </p:nvSpPr>
        <p:spPr>
          <a:xfrm>
            <a:off x="812589" y="5157192"/>
            <a:ext cx="7008574" cy="1930400"/>
          </a:xfrm>
        </p:spPr>
        <p:txBody>
          <a:bodyPr/>
          <a:lstStyle/>
          <a:p>
            <a:r>
              <a:rPr lang="en-GB" dirty="0"/>
              <a:t>Classroom Practice </a:t>
            </a:r>
          </a:p>
        </p:txBody>
      </p:sp>
      <p:sp>
        <p:nvSpPr>
          <p:cNvPr id="5" name="Text Placeholder 4">
            <a:extLst>
              <a:ext uri="{FF2B5EF4-FFF2-40B4-BE49-F238E27FC236}">
                <a16:creationId xmlns:a16="http://schemas.microsoft.com/office/drawing/2014/main" id="{AFFA8E71-F1BC-47A6-8F88-96E61538E671}"/>
              </a:ext>
            </a:extLst>
          </p:cNvPr>
          <p:cNvSpPr>
            <a:spLocks noGrp="1"/>
          </p:cNvSpPr>
          <p:nvPr>
            <p:ph type="body" idx="1"/>
          </p:nvPr>
        </p:nvSpPr>
        <p:spPr>
          <a:xfrm>
            <a:off x="812589" y="3645024"/>
            <a:ext cx="7008574" cy="1296987"/>
          </a:xfrm>
        </p:spPr>
        <p:txBody>
          <a:bodyPr/>
          <a:lstStyle/>
          <a:p>
            <a:r>
              <a:rPr lang="en-GB"/>
              <a:t>Hermeneutics Part 2</a:t>
            </a:r>
            <a:endParaRPr lang="en-GB" dirty="0"/>
          </a:p>
        </p:txBody>
      </p:sp>
      <p:pic>
        <p:nvPicPr>
          <p:cNvPr id="7172" name="Picture 4" descr="Hermeneutics">
            <a:extLst>
              <a:ext uri="{FF2B5EF4-FFF2-40B4-BE49-F238E27FC236}">
                <a16:creationId xmlns:a16="http://schemas.microsoft.com/office/drawing/2014/main" id="{A3A054A8-DBDE-481E-BCDE-81006408D54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46206" y="404664"/>
            <a:ext cx="5141339" cy="3738488"/>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843BCB05-A351-443D-914C-566BA28CBF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34572" y="5301208"/>
            <a:ext cx="487362" cy="487363"/>
          </a:xfrm>
          <a:prstGeom prst="rect">
            <a:avLst/>
          </a:prstGeom>
        </p:spPr>
      </p:pic>
    </p:spTree>
    <p:extLst>
      <p:ext uri="{BB962C8B-B14F-4D97-AF65-F5344CB8AC3E}">
        <p14:creationId xmlns:p14="http://schemas.microsoft.com/office/powerpoint/2010/main" val="352638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C1468-8AAE-4320-849F-55A6D849BDD5}"/>
              </a:ext>
            </a:extLst>
          </p:cNvPr>
          <p:cNvSpPr>
            <a:spLocks noGrp="1"/>
          </p:cNvSpPr>
          <p:nvPr>
            <p:ph type="title"/>
          </p:nvPr>
        </p:nvSpPr>
        <p:spPr>
          <a:xfrm>
            <a:off x="1117309" y="76200"/>
            <a:ext cx="10157354" cy="1397000"/>
          </a:xfrm>
        </p:spPr>
        <p:txBody>
          <a:bodyPr anchor="b">
            <a:normAutofit/>
          </a:bodyPr>
          <a:lstStyle/>
          <a:p>
            <a:r>
              <a:rPr lang="en-GB" dirty="0"/>
              <a:t>Using Text in RE</a:t>
            </a:r>
          </a:p>
        </p:txBody>
      </p:sp>
      <p:sp>
        <p:nvSpPr>
          <p:cNvPr id="3" name="Content Placeholder 2">
            <a:extLst>
              <a:ext uri="{FF2B5EF4-FFF2-40B4-BE49-F238E27FC236}">
                <a16:creationId xmlns:a16="http://schemas.microsoft.com/office/drawing/2014/main" id="{2BBC1E4B-3AA4-405A-B511-388296C21529}"/>
              </a:ext>
            </a:extLst>
          </p:cNvPr>
          <p:cNvSpPr>
            <a:spLocks noGrp="1"/>
          </p:cNvSpPr>
          <p:nvPr>
            <p:ph sz="half" idx="1"/>
          </p:nvPr>
        </p:nvSpPr>
        <p:spPr>
          <a:xfrm>
            <a:off x="1117308" y="1701800"/>
            <a:ext cx="5841199" cy="4895552"/>
          </a:xfrm>
        </p:spPr>
        <p:txBody>
          <a:bodyPr>
            <a:normAutofit lnSpcReduction="10000"/>
          </a:bodyPr>
          <a:lstStyle/>
          <a:p>
            <a:r>
              <a:rPr lang="en-GB" dirty="0"/>
              <a:t>Text often used only as artefact (e.g. showing how the Qur’an is approached with washed hands, place on a stand, stored higher than all other books)</a:t>
            </a:r>
          </a:p>
          <a:p>
            <a:r>
              <a:rPr lang="en-GB" dirty="0"/>
              <a:t>Often fragments used simply for argumentation (to ‘prove’ a stance taken or belief held by religious adherents)</a:t>
            </a:r>
          </a:p>
          <a:p>
            <a:r>
              <a:rPr lang="en-GB" dirty="0"/>
              <a:t>Extracts culture common</a:t>
            </a:r>
          </a:p>
          <a:p>
            <a:r>
              <a:rPr lang="en-GB" dirty="0"/>
              <a:t>Texts themselves rarely studied on their own terms but with another goal</a:t>
            </a:r>
          </a:p>
        </p:txBody>
      </p:sp>
      <p:pic>
        <p:nvPicPr>
          <p:cNvPr id="6" name="Recorded Sound">
            <a:hlinkClick r:id="" action="ppaction://media"/>
            <a:extLst>
              <a:ext uri="{FF2B5EF4-FFF2-40B4-BE49-F238E27FC236}">
                <a16:creationId xmlns:a16="http://schemas.microsoft.com/office/drawing/2014/main" id="{DD6CA0B3-C422-4F05-BD44-05026F9010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34572" y="5229200"/>
            <a:ext cx="487362" cy="487363"/>
          </a:xfrm>
          <a:prstGeom prst="rect">
            <a:avLst/>
          </a:prstGeom>
        </p:spPr>
      </p:pic>
      <p:pic>
        <p:nvPicPr>
          <p:cNvPr id="5" name="Picture 4">
            <a:extLst>
              <a:ext uri="{FF2B5EF4-FFF2-40B4-BE49-F238E27FC236}">
                <a16:creationId xmlns:a16="http://schemas.microsoft.com/office/drawing/2014/main" id="{B85B71BA-837E-914A-9381-786281944BA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54171" y="2011892"/>
            <a:ext cx="4498777" cy="2994499"/>
          </a:xfrm>
          <a:prstGeom prst="rect">
            <a:avLst/>
          </a:prstGeom>
        </p:spPr>
      </p:pic>
    </p:spTree>
    <p:extLst>
      <p:ext uri="{BB962C8B-B14F-4D97-AF65-F5344CB8AC3E}">
        <p14:creationId xmlns:p14="http://schemas.microsoft.com/office/powerpoint/2010/main" val="147810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1F874-4226-43B0-AA1C-43797AA24C7D}"/>
              </a:ext>
            </a:extLst>
          </p:cNvPr>
          <p:cNvSpPr>
            <a:spLocks noGrp="1"/>
          </p:cNvSpPr>
          <p:nvPr>
            <p:ph type="title"/>
          </p:nvPr>
        </p:nvSpPr>
        <p:spPr/>
        <p:txBody>
          <a:bodyPr/>
          <a:lstStyle/>
          <a:p>
            <a:r>
              <a:rPr lang="en-GB" dirty="0"/>
              <a:t>The Role of Hermeneutics in RE &amp; Worldviews- Robert Bowie et al</a:t>
            </a:r>
          </a:p>
        </p:txBody>
      </p:sp>
      <p:sp>
        <p:nvSpPr>
          <p:cNvPr id="3" name="Content Placeholder 2">
            <a:extLst>
              <a:ext uri="{FF2B5EF4-FFF2-40B4-BE49-F238E27FC236}">
                <a16:creationId xmlns:a16="http://schemas.microsoft.com/office/drawing/2014/main" id="{793EB404-6804-4B88-AC60-AFB52F0A9860}"/>
              </a:ext>
            </a:extLst>
          </p:cNvPr>
          <p:cNvSpPr>
            <a:spLocks noGrp="1"/>
          </p:cNvSpPr>
          <p:nvPr>
            <p:ph idx="1"/>
          </p:nvPr>
        </p:nvSpPr>
        <p:spPr>
          <a:xfrm>
            <a:off x="1066522" y="1772817"/>
            <a:ext cx="5473413" cy="4752528"/>
          </a:xfrm>
        </p:spPr>
        <p:txBody>
          <a:bodyPr>
            <a:normAutofit fontScale="92500" lnSpcReduction="10000"/>
          </a:bodyPr>
          <a:lstStyle/>
          <a:p>
            <a:pPr marL="0" indent="0">
              <a:buNone/>
            </a:pPr>
            <a:r>
              <a:rPr lang="en-GB" sz="1800" b="1" dirty="0"/>
              <a:t>Key Features of the Study:</a:t>
            </a:r>
          </a:p>
          <a:p>
            <a:r>
              <a:rPr lang="en-GB" sz="1800" dirty="0"/>
              <a:t>Hermeneutics = The art or skill of interpretation</a:t>
            </a:r>
          </a:p>
          <a:p>
            <a:r>
              <a:rPr lang="en-GB" sz="1800" dirty="0"/>
              <a:t>Applies to sacred texts, art and literature</a:t>
            </a:r>
          </a:p>
          <a:p>
            <a:r>
              <a:rPr lang="en-GB" sz="1800" dirty="0"/>
              <a:t>Based on the work of Hans Georg Gadamer, who named something called ‘Pre-understanding’; what we bring to a text before understanding. This is about lenses again.</a:t>
            </a:r>
          </a:p>
          <a:p>
            <a:r>
              <a:rPr lang="en-GB" sz="1800" dirty="0"/>
              <a:t>No-one is a blank slate and no text is read identically by any two readers as each person views it through their own lens, bringing their own worldview, beliefs and life experiences to the text.</a:t>
            </a:r>
          </a:p>
          <a:p>
            <a:r>
              <a:rPr lang="en-GB" sz="1800" dirty="0"/>
              <a:t>Hermeneutics is a concept applicable across the curriculum, not just in RE.</a:t>
            </a:r>
          </a:p>
        </p:txBody>
      </p:sp>
      <p:pic>
        <p:nvPicPr>
          <p:cNvPr id="1026" name="Picture 2" descr="Texts and Teachers Research and Practice | National Institute for Christian  Education Research (nicer)">
            <a:extLst>
              <a:ext uri="{FF2B5EF4-FFF2-40B4-BE49-F238E27FC236}">
                <a16:creationId xmlns:a16="http://schemas.microsoft.com/office/drawing/2014/main" id="{673EDC70-691D-43E0-A87F-238BB6DE301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39937" y="1924304"/>
            <a:ext cx="5039446" cy="35806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4665F8-ADF6-4FF5-B74B-08D99DD8664C}"/>
              </a:ext>
            </a:extLst>
          </p:cNvPr>
          <p:cNvSpPr txBox="1"/>
          <p:nvPr/>
        </p:nvSpPr>
        <p:spPr>
          <a:xfrm>
            <a:off x="6539935" y="5536696"/>
            <a:ext cx="4953745" cy="830781"/>
          </a:xfrm>
          <a:prstGeom prst="rect">
            <a:avLst/>
          </a:prstGeom>
          <a:noFill/>
        </p:spPr>
        <p:txBody>
          <a:bodyPr wrap="square" rtlCol="0">
            <a:spAutoFit/>
          </a:bodyPr>
          <a:lstStyle/>
          <a:p>
            <a:pPr algn="ctr"/>
            <a:r>
              <a:rPr lang="en-GB" sz="1600" dirty="0"/>
              <a:t>Texts &amp; Teachers: Opening the Door to Hermeneutical RE Findings Report &amp; Practice Guide</a:t>
            </a:r>
          </a:p>
        </p:txBody>
      </p:sp>
      <p:pic>
        <p:nvPicPr>
          <p:cNvPr id="6" name="Recorded Sound">
            <a:hlinkClick r:id="" action="ppaction://media"/>
            <a:extLst>
              <a:ext uri="{FF2B5EF4-FFF2-40B4-BE49-F238E27FC236}">
                <a16:creationId xmlns:a16="http://schemas.microsoft.com/office/drawing/2014/main" id="{9F9E36A2-38BA-4675-883B-366FF8981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54252" y="6005325"/>
            <a:ext cx="487362" cy="487363"/>
          </a:xfrm>
          <a:prstGeom prst="rect">
            <a:avLst/>
          </a:prstGeom>
        </p:spPr>
      </p:pic>
    </p:spTree>
    <p:extLst>
      <p:ext uri="{BB962C8B-B14F-4D97-AF65-F5344CB8AC3E}">
        <p14:creationId xmlns:p14="http://schemas.microsoft.com/office/powerpoint/2010/main" val="179972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1F874-4226-43B0-AA1C-43797AA24C7D}"/>
              </a:ext>
            </a:extLst>
          </p:cNvPr>
          <p:cNvSpPr>
            <a:spLocks noGrp="1"/>
          </p:cNvSpPr>
          <p:nvPr>
            <p:ph type="title"/>
          </p:nvPr>
        </p:nvSpPr>
        <p:spPr/>
        <p:txBody>
          <a:bodyPr/>
          <a:lstStyle/>
          <a:p>
            <a:r>
              <a:rPr lang="en-GB" dirty="0"/>
              <a:t>The Role of Hermeneutics in RE &amp; Worldviews- Robert Bowie et al</a:t>
            </a:r>
          </a:p>
        </p:txBody>
      </p:sp>
      <p:sp>
        <p:nvSpPr>
          <p:cNvPr id="3" name="Content Placeholder 2">
            <a:extLst>
              <a:ext uri="{FF2B5EF4-FFF2-40B4-BE49-F238E27FC236}">
                <a16:creationId xmlns:a16="http://schemas.microsoft.com/office/drawing/2014/main" id="{793EB404-6804-4B88-AC60-AFB52F0A9860}"/>
              </a:ext>
            </a:extLst>
          </p:cNvPr>
          <p:cNvSpPr>
            <a:spLocks noGrp="1"/>
          </p:cNvSpPr>
          <p:nvPr>
            <p:ph idx="1"/>
          </p:nvPr>
        </p:nvSpPr>
        <p:spPr>
          <a:xfrm>
            <a:off x="1066522" y="2103465"/>
            <a:ext cx="9903420" cy="4332063"/>
          </a:xfrm>
        </p:spPr>
        <p:txBody>
          <a:bodyPr>
            <a:normAutofit lnSpcReduction="10000"/>
          </a:bodyPr>
          <a:lstStyle/>
          <a:p>
            <a:r>
              <a:rPr lang="en-GB" sz="1999" dirty="0"/>
              <a:t>Assumptions influence our interpretation of new content. Our personal worldview predisposes us to understand and interpret events and experiences in particular ways, and this is the same for how we interpret texts.</a:t>
            </a:r>
          </a:p>
          <a:p>
            <a:r>
              <a:rPr lang="en-GB" sz="1999" dirty="0"/>
              <a:t>Hermeneutics is part of a theological approach to worldviews and the texts which are sacred to those aligning their personal worldview with an organised/institutional one.</a:t>
            </a:r>
          </a:p>
          <a:p>
            <a:r>
              <a:rPr lang="en-GB" sz="1999" dirty="0"/>
              <a:t>Text use in RE classrooms is often poor, with sacred texts being used as artefacts rather than to study.</a:t>
            </a:r>
          </a:p>
          <a:p>
            <a:r>
              <a:rPr lang="en-GB" sz="1999" dirty="0"/>
              <a:t>When texts are studied these are often reduced to memorised quotes to act as ‘proof’ texts for answering exam-style questions focused on certain ideas and issues. There is a growing concern this could make pupils think religion is full of arguments. </a:t>
            </a:r>
          </a:p>
        </p:txBody>
      </p:sp>
      <p:pic>
        <p:nvPicPr>
          <p:cNvPr id="4" name="Recorded Sound">
            <a:hlinkClick r:id="" action="ppaction://media"/>
            <a:extLst>
              <a:ext uri="{FF2B5EF4-FFF2-40B4-BE49-F238E27FC236}">
                <a16:creationId xmlns:a16="http://schemas.microsoft.com/office/drawing/2014/main" id="{15224166-548D-4BCF-842C-90EE739E80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94097" y="5805264"/>
            <a:ext cx="487362" cy="487363"/>
          </a:xfrm>
          <a:prstGeom prst="rect">
            <a:avLst/>
          </a:prstGeom>
        </p:spPr>
      </p:pic>
    </p:spTree>
    <p:extLst>
      <p:ext uri="{BB962C8B-B14F-4D97-AF65-F5344CB8AC3E}">
        <p14:creationId xmlns:p14="http://schemas.microsoft.com/office/powerpoint/2010/main" val="200913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1F874-4226-43B0-AA1C-43797AA24C7D}"/>
              </a:ext>
            </a:extLst>
          </p:cNvPr>
          <p:cNvSpPr>
            <a:spLocks noGrp="1"/>
          </p:cNvSpPr>
          <p:nvPr>
            <p:ph type="title"/>
          </p:nvPr>
        </p:nvSpPr>
        <p:spPr/>
        <p:txBody>
          <a:bodyPr/>
          <a:lstStyle/>
          <a:p>
            <a:r>
              <a:rPr lang="en-GB" dirty="0"/>
              <a:t>The Role of Hermeneutics in RE &amp; Worldviews- Robert Bowie et al</a:t>
            </a:r>
          </a:p>
        </p:txBody>
      </p:sp>
      <p:sp>
        <p:nvSpPr>
          <p:cNvPr id="3" name="Content Placeholder 2">
            <a:extLst>
              <a:ext uri="{FF2B5EF4-FFF2-40B4-BE49-F238E27FC236}">
                <a16:creationId xmlns:a16="http://schemas.microsoft.com/office/drawing/2014/main" id="{793EB404-6804-4B88-AC60-AFB52F0A9860}"/>
              </a:ext>
            </a:extLst>
          </p:cNvPr>
          <p:cNvSpPr>
            <a:spLocks noGrp="1"/>
          </p:cNvSpPr>
          <p:nvPr>
            <p:ph idx="1"/>
          </p:nvPr>
        </p:nvSpPr>
        <p:spPr>
          <a:xfrm>
            <a:off x="1066522" y="2103466"/>
            <a:ext cx="9903420" cy="4349870"/>
          </a:xfrm>
        </p:spPr>
        <p:txBody>
          <a:bodyPr>
            <a:normAutofit lnSpcReduction="10000"/>
          </a:bodyPr>
          <a:lstStyle/>
          <a:p>
            <a:r>
              <a:rPr lang="en-GB" sz="2000" dirty="0"/>
              <a:t>At best, pupils may engage with short extracts but have no concept of how faith adherents engage with their sacred texts or how different meaning is found within e.g. for prayer, meditation, study, worship, personal reflection, for solo use or reading aloud/recitation or through group discussion.</a:t>
            </a:r>
          </a:p>
          <a:p>
            <a:r>
              <a:rPr lang="en-GB" sz="2000" dirty="0"/>
              <a:t>Pupils are often unaware that individuals with a personal worldview located within an organised/institutional worldview can interpret sacred texts differently, for instance literal, moral, spiritual and symbolic interpretations, so that members of the same faith community can express what sacred texts say and mean differently.</a:t>
            </a:r>
          </a:p>
          <a:p>
            <a:r>
              <a:rPr lang="en-GB" sz="2000" dirty="0"/>
              <a:t>Umberto Eco said that the skill of a good reader is to be proficient in handling texts in ways first handled by its author, hearers and audience. In other words, you must look at it through a worldview lens other than your own.</a:t>
            </a:r>
          </a:p>
        </p:txBody>
      </p:sp>
      <p:pic>
        <p:nvPicPr>
          <p:cNvPr id="4" name="Recorded Sound">
            <a:hlinkClick r:id="" action="ppaction://media"/>
            <a:extLst>
              <a:ext uri="{FF2B5EF4-FFF2-40B4-BE49-F238E27FC236}">
                <a16:creationId xmlns:a16="http://schemas.microsoft.com/office/drawing/2014/main" id="{22784ED7-46CB-41EA-957B-B78D28A9E2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82580" y="5970638"/>
            <a:ext cx="487362" cy="487363"/>
          </a:xfrm>
          <a:prstGeom prst="rect">
            <a:avLst/>
          </a:prstGeom>
        </p:spPr>
      </p:pic>
    </p:spTree>
    <p:extLst>
      <p:ext uri="{BB962C8B-B14F-4D97-AF65-F5344CB8AC3E}">
        <p14:creationId xmlns:p14="http://schemas.microsoft.com/office/powerpoint/2010/main" val="45844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C63C-574E-4D06-AE58-C39E73007766}"/>
              </a:ext>
            </a:extLst>
          </p:cNvPr>
          <p:cNvSpPr>
            <a:spLocks noGrp="1"/>
          </p:cNvSpPr>
          <p:nvPr>
            <p:ph type="title"/>
          </p:nvPr>
        </p:nvSpPr>
        <p:spPr>
          <a:xfrm>
            <a:off x="693812" y="40597"/>
            <a:ext cx="10157354" cy="1397000"/>
          </a:xfrm>
        </p:spPr>
        <p:txBody>
          <a:bodyPr/>
          <a:lstStyle/>
          <a:p>
            <a:r>
              <a:rPr lang="en-GB" dirty="0"/>
              <a:t>Types of Hermeneutical Enquiry for Teachers to Use in the Classroom</a:t>
            </a:r>
          </a:p>
        </p:txBody>
      </p:sp>
      <p:sp>
        <p:nvSpPr>
          <p:cNvPr id="3" name="Content Placeholder 2">
            <a:extLst>
              <a:ext uri="{FF2B5EF4-FFF2-40B4-BE49-F238E27FC236}">
                <a16:creationId xmlns:a16="http://schemas.microsoft.com/office/drawing/2014/main" id="{E335F8D6-FD0F-4B46-8634-B207D44F51C4}"/>
              </a:ext>
            </a:extLst>
          </p:cNvPr>
          <p:cNvSpPr>
            <a:spLocks noGrp="1"/>
          </p:cNvSpPr>
          <p:nvPr>
            <p:ph idx="1"/>
          </p:nvPr>
        </p:nvSpPr>
        <p:spPr>
          <a:xfrm>
            <a:off x="575129" y="1792149"/>
            <a:ext cx="8196313" cy="4593421"/>
          </a:xfrm>
        </p:spPr>
        <p:txBody>
          <a:bodyPr>
            <a:normAutofit fontScale="85000" lnSpcReduction="10000"/>
          </a:bodyPr>
          <a:lstStyle/>
          <a:p>
            <a:r>
              <a:rPr lang="en-GB" sz="2399" b="1" dirty="0"/>
              <a:t>Intention of authors at point of writing</a:t>
            </a:r>
          </a:p>
          <a:p>
            <a:r>
              <a:rPr lang="en-GB" sz="2399" b="1" dirty="0"/>
              <a:t>How audiences first heard and responded to sacred texts</a:t>
            </a:r>
          </a:p>
          <a:p>
            <a:r>
              <a:rPr lang="en-GB" sz="2399" b="1" dirty="0"/>
              <a:t>The significance of the settings (context) in which texts emerged</a:t>
            </a:r>
          </a:p>
          <a:p>
            <a:r>
              <a:rPr lang="en-GB" sz="2399" b="1" dirty="0"/>
              <a:t>Different genres within texts and how this can effect reading</a:t>
            </a:r>
          </a:p>
          <a:p>
            <a:r>
              <a:rPr lang="en-GB" sz="2399" b="1" dirty="0"/>
              <a:t>Norms that developed in the reading of sacred texts, such as how the books within the Bible reference each other and how the Bible is traditionally read as a whole text in Christian life rather than fragments</a:t>
            </a:r>
          </a:p>
          <a:p>
            <a:r>
              <a:rPr lang="en-GB" sz="2399" b="1" dirty="0"/>
              <a:t>Introduction to key hermeneutical ideas such as the polyphonic nature of texts and where layers of meaning (e.g. literal, symbolic, spiritual) exist within texts</a:t>
            </a:r>
          </a:p>
        </p:txBody>
      </p:sp>
      <p:pic>
        <p:nvPicPr>
          <p:cNvPr id="5" name="Picture 4">
            <a:extLst>
              <a:ext uri="{FF2B5EF4-FFF2-40B4-BE49-F238E27FC236}">
                <a16:creationId xmlns:a16="http://schemas.microsoft.com/office/drawing/2014/main" id="{5E2F392D-8525-4A9B-8555-FB855EB8AF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71442" y="1561155"/>
            <a:ext cx="2946369" cy="2946369"/>
          </a:xfrm>
          <a:prstGeom prst="rect">
            <a:avLst/>
          </a:prstGeom>
        </p:spPr>
      </p:pic>
      <p:sp>
        <p:nvSpPr>
          <p:cNvPr id="4" name="TextBox 3">
            <a:extLst>
              <a:ext uri="{FF2B5EF4-FFF2-40B4-BE49-F238E27FC236}">
                <a16:creationId xmlns:a16="http://schemas.microsoft.com/office/drawing/2014/main" id="{AAC78A63-1A11-4C7B-BC51-52246D258A03}"/>
              </a:ext>
            </a:extLst>
          </p:cNvPr>
          <p:cNvSpPr txBox="1"/>
          <p:nvPr/>
        </p:nvSpPr>
        <p:spPr>
          <a:xfrm>
            <a:off x="8825046" y="4631082"/>
            <a:ext cx="2839159" cy="2031325"/>
          </a:xfrm>
          <a:prstGeom prst="rect">
            <a:avLst/>
          </a:prstGeom>
          <a:solidFill>
            <a:schemeClr val="accent4">
              <a:lumMod val="40000"/>
              <a:lumOff val="60000"/>
            </a:schemeClr>
          </a:solidFill>
          <a:ln>
            <a:solidFill>
              <a:schemeClr val="accent4">
                <a:lumMod val="75000"/>
              </a:schemeClr>
            </a:solidFill>
          </a:ln>
        </p:spPr>
        <p:txBody>
          <a:bodyPr wrap="square" rtlCol="0">
            <a:spAutoFit/>
          </a:bodyPr>
          <a:lstStyle/>
          <a:p>
            <a:pPr algn="ctr"/>
            <a:r>
              <a:rPr lang="en-GB" sz="1800" dirty="0"/>
              <a:t>Hermeneutics has a role to play in de-colonising the curriculum &amp; approaching sacred texts critically on issues like race</a:t>
            </a:r>
          </a:p>
        </p:txBody>
      </p:sp>
      <p:pic>
        <p:nvPicPr>
          <p:cNvPr id="6" name="Recorded Sound">
            <a:hlinkClick r:id="" action="ppaction://media"/>
            <a:extLst>
              <a:ext uri="{FF2B5EF4-FFF2-40B4-BE49-F238E27FC236}">
                <a16:creationId xmlns:a16="http://schemas.microsoft.com/office/drawing/2014/main" id="{205551BB-8D7F-4F0E-9DBC-B2F7D337FB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4080" y="6141888"/>
            <a:ext cx="487362" cy="487363"/>
          </a:xfrm>
          <a:prstGeom prst="rect">
            <a:avLst/>
          </a:prstGeom>
        </p:spPr>
      </p:pic>
    </p:spTree>
    <p:extLst>
      <p:ext uri="{BB962C8B-B14F-4D97-AF65-F5344CB8AC3E}">
        <p14:creationId xmlns:p14="http://schemas.microsoft.com/office/powerpoint/2010/main" val="73649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584380-F17A-45BD-A4EB-BE6A53650D06}"/>
              </a:ext>
            </a:extLst>
          </p:cNvPr>
          <p:cNvSpPr txBox="1"/>
          <p:nvPr/>
        </p:nvSpPr>
        <p:spPr>
          <a:xfrm>
            <a:off x="9036171" y="1794796"/>
            <a:ext cx="2334219" cy="523084"/>
          </a:xfrm>
          <a:prstGeom prst="rect">
            <a:avLst/>
          </a:prstGeom>
          <a:noFill/>
        </p:spPr>
        <p:txBody>
          <a:bodyPr wrap="square" rtlCol="0">
            <a:spAutoFit/>
          </a:bodyPr>
          <a:lstStyle/>
          <a:p>
            <a:pPr algn="ctr"/>
            <a:r>
              <a:rPr lang="en-GB" sz="2799" dirty="0"/>
              <a:t>Present</a:t>
            </a:r>
          </a:p>
        </p:txBody>
      </p:sp>
      <p:sp>
        <p:nvSpPr>
          <p:cNvPr id="9" name="TextBox 8">
            <a:extLst>
              <a:ext uri="{FF2B5EF4-FFF2-40B4-BE49-F238E27FC236}">
                <a16:creationId xmlns:a16="http://schemas.microsoft.com/office/drawing/2014/main" id="{F18EBA07-214D-42B4-B1B6-7BA737104A78}"/>
              </a:ext>
            </a:extLst>
          </p:cNvPr>
          <p:cNvSpPr txBox="1"/>
          <p:nvPr/>
        </p:nvSpPr>
        <p:spPr>
          <a:xfrm>
            <a:off x="693809" y="5299885"/>
            <a:ext cx="2334219" cy="523084"/>
          </a:xfrm>
          <a:prstGeom prst="rect">
            <a:avLst/>
          </a:prstGeom>
          <a:noFill/>
        </p:spPr>
        <p:txBody>
          <a:bodyPr wrap="square" rtlCol="0">
            <a:spAutoFit/>
          </a:bodyPr>
          <a:lstStyle/>
          <a:p>
            <a:pPr algn="ctr"/>
            <a:r>
              <a:rPr lang="en-GB" sz="2799" dirty="0"/>
              <a:t>Past</a:t>
            </a:r>
          </a:p>
        </p:txBody>
      </p:sp>
      <p:pic>
        <p:nvPicPr>
          <p:cNvPr id="10" name="Picture 9">
            <a:extLst>
              <a:ext uri="{FF2B5EF4-FFF2-40B4-BE49-F238E27FC236}">
                <a16:creationId xmlns:a16="http://schemas.microsoft.com/office/drawing/2014/main" id="{18D15AB4-7993-1346-B804-D58EB121D4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58784" y="396058"/>
            <a:ext cx="2746121" cy="1320919"/>
          </a:xfrm>
          <a:prstGeom prst="rect">
            <a:avLst/>
          </a:prstGeom>
        </p:spPr>
      </p:pic>
      <p:sp>
        <p:nvSpPr>
          <p:cNvPr id="17" name="Rectangle: Rounded Corners 16">
            <a:extLst>
              <a:ext uri="{FF2B5EF4-FFF2-40B4-BE49-F238E27FC236}">
                <a16:creationId xmlns:a16="http://schemas.microsoft.com/office/drawing/2014/main" id="{41D8AB60-95A1-4F9D-BA99-9B77CDAF3242}"/>
              </a:ext>
            </a:extLst>
          </p:cNvPr>
          <p:cNvSpPr/>
          <p:nvPr/>
        </p:nvSpPr>
        <p:spPr>
          <a:xfrm>
            <a:off x="9001255" y="4431899"/>
            <a:ext cx="2654789" cy="1991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Key hermeneutical question: What is being said, how is it being said and why?</a:t>
            </a:r>
          </a:p>
        </p:txBody>
      </p:sp>
      <p:pic>
        <p:nvPicPr>
          <p:cNvPr id="2" name="Recorded Sound">
            <a:hlinkClick r:id="" action="ppaction://media"/>
            <a:extLst>
              <a:ext uri="{FF2B5EF4-FFF2-40B4-BE49-F238E27FC236}">
                <a16:creationId xmlns:a16="http://schemas.microsoft.com/office/drawing/2014/main" id="{612BAA27-224B-45A2-88EA-7549CC2EDF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5745" y="5827634"/>
            <a:ext cx="487362" cy="487363"/>
          </a:xfrm>
          <a:prstGeom prst="rect">
            <a:avLst/>
          </a:prstGeom>
        </p:spPr>
      </p:pic>
      <p:pic>
        <p:nvPicPr>
          <p:cNvPr id="21" name="Picture 20">
            <a:extLst>
              <a:ext uri="{FF2B5EF4-FFF2-40B4-BE49-F238E27FC236}">
                <a16:creationId xmlns:a16="http://schemas.microsoft.com/office/drawing/2014/main" id="{74034420-7525-434E-A302-6F77359D14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76167" y="1580043"/>
            <a:ext cx="4846881" cy="3255599"/>
          </a:xfrm>
          <a:prstGeom prst="rect">
            <a:avLst/>
          </a:prstGeom>
        </p:spPr>
      </p:pic>
      <p:cxnSp>
        <p:nvCxnSpPr>
          <p:cNvPr id="14" name="Straight Arrow Connector 13">
            <a:extLst>
              <a:ext uri="{FF2B5EF4-FFF2-40B4-BE49-F238E27FC236}">
                <a16:creationId xmlns:a16="http://schemas.microsoft.com/office/drawing/2014/main" id="{A7F33261-0AD2-409A-B0D4-7BB85E7B54E7}"/>
              </a:ext>
            </a:extLst>
          </p:cNvPr>
          <p:cNvCxnSpPr>
            <a:cxnSpLocks/>
          </p:cNvCxnSpPr>
          <p:nvPr/>
        </p:nvCxnSpPr>
        <p:spPr>
          <a:xfrm flipH="1">
            <a:off x="8081542" y="1580043"/>
            <a:ext cx="1789005" cy="1293562"/>
          </a:xfrm>
          <a:prstGeom prst="straightConnector1">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B089D1F-410F-43E2-AFE7-8636E02170AF}"/>
              </a:ext>
            </a:extLst>
          </p:cNvPr>
          <p:cNvCxnSpPr>
            <a:cxnSpLocks/>
          </p:cNvCxnSpPr>
          <p:nvPr/>
        </p:nvCxnSpPr>
        <p:spPr>
          <a:xfrm flipH="1">
            <a:off x="6799078" y="1044289"/>
            <a:ext cx="1916523" cy="672688"/>
          </a:xfrm>
          <a:prstGeom prst="straightConnector1">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E208BC7-D363-4D29-BB6A-67E9EB859EDF}"/>
              </a:ext>
            </a:extLst>
          </p:cNvPr>
          <p:cNvCxnSpPr>
            <a:cxnSpLocks/>
          </p:cNvCxnSpPr>
          <p:nvPr/>
        </p:nvCxnSpPr>
        <p:spPr>
          <a:xfrm flipH="1">
            <a:off x="7604227" y="1430506"/>
            <a:ext cx="1643825" cy="722477"/>
          </a:xfrm>
          <a:prstGeom prst="straightConnector1">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853304C-9830-F443-AC48-A298C51C25F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3809" y="2722485"/>
            <a:ext cx="1904944" cy="2595291"/>
          </a:xfrm>
          <a:prstGeom prst="rect">
            <a:avLst/>
          </a:prstGeom>
        </p:spPr>
      </p:pic>
      <p:cxnSp>
        <p:nvCxnSpPr>
          <p:cNvPr id="18" name="Straight Arrow Connector 17">
            <a:extLst>
              <a:ext uri="{FF2B5EF4-FFF2-40B4-BE49-F238E27FC236}">
                <a16:creationId xmlns:a16="http://schemas.microsoft.com/office/drawing/2014/main" id="{7025DAF2-AA29-4427-9685-93F0681A4FB2}"/>
              </a:ext>
            </a:extLst>
          </p:cNvPr>
          <p:cNvCxnSpPr>
            <a:cxnSpLocks/>
          </p:cNvCxnSpPr>
          <p:nvPr/>
        </p:nvCxnSpPr>
        <p:spPr>
          <a:xfrm flipH="1">
            <a:off x="1713369" y="2902481"/>
            <a:ext cx="1916523" cy="672688"/>
          </a:xfrm>
          <a:prstGeom prst="straightConnector1">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83F7AF0-8464-46B6-8A3E-02B0C5139BA0}"/>
              </a:ext>
            </a:extLst>
          </p:cNvPr>
          <p:cNvCxnSpPr>
            <a:cxnSpLocks/>
          </p:cNvCxnSpPr>
          <p:nvPr/>
        </p:nvCxnSpPr>
        <p:spPr>
          <a:xfrm flipH="1">
            <a:off x="2518518" y="3288699"/>
            <a:ext cx="1643825" cy="722477"/>
          </a:xfrm>
          <a:prstGeom prst="straightConnector1">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47DD2E-5EB6-41BC-B536-1720E845C2A3}"/>
              </a:ext>
            </a:extLst>
          </p:cNvPr>
          <p:cNvCxnSpPr>
            <a:cxnSpLocks/>
          </p:cNvCxnSpPr>
          <p:nvPr/>
        </p:nvCxnSpPr>
        <p:spPr>
          <a:xfrm flipH="1">
            <a:off x="2995833" y="3438236"/>
            <a:ext cx="1789005" cy="1293562"/>
          </a:xfrm>
          <a:prstGeom prst="straightConnector1">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14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185C7-35DE-4B5B-9B0A-7A9842ACBC0B}"/>
              </a:ext>
            </a:extLst>
          </p:cNvPr>
          <p:cNvSpPr>
            <a:spLocks noGrp="1"/>
          </p:cNvSpPr>
          <p:nvPr>
            <p:ph type="title"/>
          </p:nvPr>
        </p:nvSpPr>
        <p:spPr/>
        <p:txBody>
          <a:bodyPr/>
          <a:lstStyle/>
          <a:p>
            <a:r>
              <a:rPr lang="en-GB" dirty="0"/>
              <a:t>Linking Belief and Practice Through Hermeneutics</a:t>
            </a:r>
          </a:p>
        </p:txBody>
      </p:sp>
      <p:pic>
        <p:nvPicPr>
          <p:cNvPr id="11266" name="Picture 2" descr="What is Biblical Hermeneutics? - Ethnos360 Bible Institute">
            <a:extLst>
              <a:ext uri="{FF2B5EF4-FFF2-40B4-BE49-F238E27FC236}">
                <a16:creationId xmlns:a16="http://schemas.microsoft.com/office/drawing/2014/main" id="{08C06AE5-A2B0-446A-A66F-C287365313D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309" y="1701800"/>
            <a:ext cx="10361030" cy="2735312"/>
          </a:xfrm>
          <a:prstGeom prst="rect">
            <a:avLst/>
          </a:prstGeom>
          <a:noFill/>
          <a:extLst>
            <a:ext uri="{909E8E84-426E-40DD-AFC4-6F175D3DCCD1}">
              <a14:hiddenFill xmlns:a14="http://schemas.microsoft.com/office/drawing/2010/main">
                <a:solidFill>
                  <a:srgbClr val="FFFFFF"/>
                </a:solidFill>
              </a14:hiddenFill>
            </a:ext>
          </a:extLst>
        </p:spPr>
      </p:pic>
      <p:sp>
        <p:nvSpPr>
          <p:cNvPr id="4" name="Callout: Up Arrow 3">
            <a:extLst>
              <a:ext uri="{FF2B5EF4-FFF2-40B4-BE49-F238E27FC236}">
                <a16:creationId xmlns:a16="http://schemas.microsoft.com/office/drawing/2014/main" id="{0B8B1059-B84B-488C-8252-E1EE86DAD2D8}"/>
              </a:ext>
            </a:extLst>
          </p:cNvPr>
          <p:cNvSpPr/>
          <p:nvPr/>
        </p:nvSpPr>
        <p:spPr>
          <a:xfrm>
            <a:off x="1845940" y="4437112"/>
            <a:ext cx="3744416" cy="108012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Theology</a:t>
            </a:r>
          </a:p>
        </p:txBody>
      </p:sp>
      <p:sp>
        <p:nvSpPr>
          <p:cNvPr id="6" name="Callout: Up Arrow 5">
            <a:extLst>
              <a:ext uri="{FF2B5EF4-FFF2-40B4-BE49-F238E27FC236}">
                <a16:creationId xmlns:a16="http://schemas.microsoft.com/office/drawing/2014/main" id="{7D62F3A5-0F6D-40C1-87AA-5DD24D67E6B3}"/>
              </a:ext>
            </a:extLst>
          </p:cNvPr>
          <p:cNvSpPr/>
          <p:nvPr/>
        </p:nvSpPr>
        <p:spPr>
          <a:xfrm>
            <a:off x="8182644" y="4005764"/>
            <a:ext cx="3744416" cy="1080120"/>
          </a:xfrm>
          <a:prstGeom prst="up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Human and Social Sciences</a:t>
            </a:r>
          </a:p>
        </p:txBody>
      </p:sp>
      <p:pic>
        <p:nvPicPr>
          <p:cNvPr id="3" name="Recorded Sound">
            <a:hlinkClick r:id="" action="ppaction://media"/>
            <a:extLst>
              <a:ext uri="{FF2B5EF4-FFF2-40B4-BE49-F238E27FC236}">
                <a16:creationId xmlns:a16="http://schemas.microsoft.com/office/drawing/2014/main" id="{2689EC76-0C21-4509-ADBA-7477BFA20F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4972" y="5445224"/>
            <a:ext cx="487362" cy="487363"/>
          </a:xfrm>
          <a:prstGeom prst="rect">
            <a:avLst/>
          </a:prstGeom>
        </p:spPr>
      </p:pic>
    </p:spTree>
    <p:extLst>
      <p:ext uri="{BB962C8B-B14F-4D97-AF65-F5344CB8AC3E}">
        <p14:creationId xmlns:p14="http://schemas.microsoft.com/office/powerpoint/2010/main" val="203350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9A4E33EC-D715-440E-9062-8AFA4CC9E341}" vid="{0DFBCB81-4ACA-49F1-BA1C-2B43B27F1FC4}"/>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26428C49615143BE8230498DF89BBE" ma:contentTypeVersion="11" ma:contentTypeDescription="Create a new document." ma:contentTypeScope="" ma:versionID="bf317f0a9f59b98dc7dfb030c5912dc4">
  <xsd:schema xmlns:xsd="http://www.w3.org/2001/XMLSchema" xmlns:xs="http://www.w3.org/2001/XMLSchema" xmlns:p="http://schemas.microsoft.com/office/2006/metadata/properties" xmlns:ns2="3daa3796-40a0-4fe0-acc9-e99f93d22791" targetNamespace="http://schemas.microsoft.com/office/2006/metadata/properties" ma:root="true" ma:fieldsID="217f01c4865b384fb4e0ec6e85bafd24" ns2:_="">
    <xsd:import namespace="3daa3796-40a0-4fe0-acc9-e99f93d227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aa3796-40a0-4fe0-acc9-e99f93d227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3E54F0C-D877-49A9-82AC-3791BBD017B2}">
  <ds:schemaRefs>
    <ds:schemaRef ds:uri="http://schemas.microsoft.com/sharepoint/v3/contenttype/forms"/>
  </ds:schemaRefs>
</ds:datastoreItem>
</file>

<file path=customXml/itemProps2.xml><?xml version="1.0" encoding="utf-8"?>
<ds:datastoreItem xmlns:ds="http://schemas.openxmlformats.org/officeDocument/2006/customXml" ds:itemID="{9A815346-7CE6-4298-91C9-0692151EC0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aa3796-40a0-4fe0-acc9-e99f93d227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90EA1B-FB90-437D-9E49-FCF098ED9451}">
  <ds:schemaRefs>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http://purl.org/dc/elements/1.1/"/>
    <ds:schemaRef ds:uri="http://schemas.microsoft.com/office/2006/documentManagement/types"/>
    <ds:schemaRef ds:uri="3daa3796-40a0-4fe0-acc9-e99f93d22791"/>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Blue bookstack presentation (widescreen)</Template>
  <TotalTime>190</TotalTime>
  <Words>1534</Words>
  <Application>Microsoft Macintosh PowerPoint</Application>
  <PresentationFormat>Custom</PresentationFormat>
  <Paragraphs>110</Paragraphs>
  <Slides>18</Slides>
  <Notes>2</Notes>
  <HiddenSlides>0</HiddenSlides>
  <MMClips>17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Century Gothic</vt:lpstr>
      <vt:lpstr>Books 16x9</vt:lpstr>
      <vt:lpstr>Hermeneutics for RE</vt:lpstr>
      <vt:lpstr>Classroom Practice </vt:lpstr>
      <vt:lpstr>Using Text in RE</vt:lpstr>
      <vt:lpstr>The Role of Hermeneutics in RE &amp; Worldviews- Robert Bowie et al</vt:lpstr>
      <vt:lpstr>The Role of Hermeneutics in RE &amp; Worldviews- Robert Bowie et al</vt:lpstr>
      <vt:lpstr>The Role of Hermeneutics in RE &amp; Worldviews- Robert Bowie et al</vt:lpstr>
      <vt:lpstr>Types of Hermeneutical Enquiry for Teachers to Use in the Classroom</vt:lpstr>
      <vt:lpstr>PowerPoint Presentation</vt:lpstr>
      <vt:lpstr>Linking Belief and Practice Through Hermeneutics</vt:lpstr>
      <vt:lpstr>Types of Text-Based Enquiry for Teachers to Use in the Classroom</vt:lpstr>
      <vt:lpstr>Key Terms for Classroom Use</vt:lpstr>
      <vt:lpstr>Hermeneutical Lenses</vt:lpstr>
      <vt:lpstr>Hermeneutical Lenses</vt:lpstr>
      <vt:lpstr>Task: Story of Noah</vt:lpstr>
      <vt:lpstr>Translations</vt:lpstr>
      <vt:lpstr>Modes of Interpreting</vt:lpstr>
      <vt:lpstr>Types of Criticism</vt:lpstr>
      <vt:lpstr>The Role of Hermeneutics in RE &amp; Worldviews: A Summary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Hermeneutics for RE</dc:title>
  <dc:creator>Jenkins, Jennifer</dc:creator>
  <cp:lastModifiedBy>Tracey Francis</cp:lastModifiedBy>
  <cp:revision>3</cp:revision>
  <dcterms:created xsi:type="dcterms:W3CDTF">2021-09-02T18:10:28Z</dcterms:created>
  <dcterms:modified xsi:type="dcterms:W3CDTF">2022-02-01T13:26:05Z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0x010100BD26428C49615143BE8230498DF89BBE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