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687"/>
    <a:srgbClr val="A88CC4"/>
    <a:srgbClr val="F397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23E91D-2D71-5644-8291-23B2C022CAB4}" v="6" dt="2021-10-04T10:43:11.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523"/>
    <p:restoredTop sz="94605"/>
  </p:normalViewPr>
  <p:slideViewPr>
    <p:cSldViewPr snapToGrid="0" snapToObjects="1">
      <p:cViewPr>
        <p:scale>
          <a:sx n="118" d="100"/>
          <a:sy n="118" d="100"/>
        </p:scale>
        <p:origin x="426" y="-1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12213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73236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69550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590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70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90219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91EA7F9-6C0B-9742-B481-72F8E7B2560E}"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157713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91EA7F9-6C0B-9742-B481-72F8E7B2560E}"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1189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A7F9-6C0B-9742-B481-72F8E7B2560E}"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40066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86744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95207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391EA7F9-6C0B-9742-B481-72F8E7B2560E}" type="datetimeFigureOut">
              <a:rPr lang="en-US" smtClean="0"/>
              <a:t>7/1/2022</a:t>
            </a:fld>
            <a:endParaRPr lang="en-US"/>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036E8D65-CF49-CD40-A105-E255D902B9DB}" type="slidenum">
              <a:rPr lang="en-US" smtClean="0"/>
              <a:t>‹#›</a:t>
            </a:fld>
            <a:endParaRPr lang="en-US"/>
          </a:p>
        </p:txBody>
      </p:sp>
    </p:spTree>
    <p:extLst>
      <p:ext uri="{BB962C8B-B14F-4D97-AF65-F5344CB8AC3E}">
        <p14:creationId xmlns:p14="http://schemas.microsoft.com/office/powerpoint/2010/main" val="4226445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b="0" i="0" kern="1200">
          <a:solidFill>
            <a:schemeClr val="tx1"/>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round pattern&#10;&#10;Description automatically generated with low confidence">
            <a:extLst>
              <a:ext uri="{FF2B5EF4-FFF2-40B4-BE49-F238E27FC236}">
                <a16:creationId xmlns:a16="http://schemas.microsoft.com/office/drawing/2014/main" id="{C5A8F74B-D824-AE49-BFEE-C46468EBF545}"/>
              </a:ext>
            </a:extLst>
          </p:cNvPr>
          <p:cNvPicPr>
            <a:picLocks noChangeAspect="1"/>
          </p:cNvPicPr>
          <p:nvPr/>
        </p:nvPicPr>
        <p:blipFill rotWithShape="1">
          <a:blip r:embed="rId2"/>
          <a:srcRect t="46464" r="48844"/>
          <a:stretch/>
        </p:blipFill>
        <p:spPr>
          <a:xfrm>
            <a:off x="0" y="5870448"/>
            <a:ext cx="6858000" cy="4037140"/>
          </a:xfrm>
          <a:prstGeom prst="rect">
            <a:avLst/>
          </a:prstGeom>
        </p:spPr>
      </p:pic>
      <p:pic>
        <p:nvPicPr>
          <p:cNvPr id="4" name="Picture 3" descr="A picture containing shape&#10;&#10;Description automatically generated">
            <a:extLst>
              <a:ext uri="{FF2B5EF4-FFF2-40B4-BE49-F238E27FC236}">
                <a16:creationId xmlns:a16="http://schemas.microsoft.com/office/drawing/2014/main" id="{3CFD3C60-E078-CB49-BA70-7A29A0F51410}"/>
              </a:ext>
            </a:extLst>
          </p:cNvPr>
          <p:cNvPicPr>
            <a:picLocks noChangeAspect="1"/>
          </p:cNvPicPr>
          <p:nvPr/>
        </p:nvPicPr>
        <p:blipFill rotWithShape="1">
          <a:blip r:embed="rId3"/>
          <a:srcRect l="79127" b="32023"/>
          <a:stretch/>
        </p:blipFill>
        <p:spPr>
          <a:xfrm>
            <a:off x="4442096" y="0"/>
            <a:ext cx="2415903" cy="4425696"/>
          </a:xfrm>
          <a:prstGeom prst="rect">
            <a:avLst/>
          </a:prstGeom>
        </p:spPr>
      </p:pic>
      <p:sp>
        <p:nvSpPr>
          <p:cNvPr id="12" name="Rectangle 11">
            <a:extLst>
              <a:ext uri="{FF2B5EF4-FFF2-40B4-BE49-F238E27FC236}">
                <a16:creationId xmlns:a16="http://schemas.microsoft.com/office/drawing/2014/main" id="{33447586-9ECF-0A4B-A3FA-12CC29ACAB84}"/>
              </a:ext>
            </a:extLst>
          </p:cNvPr>
          <p:cNvSpPr/>
          <p:nvPr/>
        </p:nvSpPr>
        <p:spPr>
          <a:xfrm>
            <a:off x="233172" y="359319"/>
            <a:ext cx="6222492" cy="1108124"/>
          </a:xfrm>
          <a:prstGeom prst="rect">
            <a:avLst/>
          </a:prstGeom>
        </p:spPr>
        <p:txBody>
          <a:bodyPr wrap="square">
            <a:spAutoFit/>
          </a:bodyPr>
          <a:lstStyle/>
          <a:p>
            <a:pPr>
              <a:lnSpc>
                <a:spcPct val="107000"/>
              </a:lnSpc>
              <a:spcAft>
                <a:spcPts val="800"/>
              </a:spcAft>
            </a:pPr>
            <a:r>
              <a:rPr lang="en-US" sz="1400" dirty="0">
                <a:latin typeface="Gill Sans MT" panose="020B0502020104020203" pitchFamily="34" charset="77"/>
                <a:ea typeface="Calibri" panose="020F0502020204030204" pitchFamily="34" charset="0"/>
                <a:cs typeface="Times New Roman" panose="02020603050405020304" pitchFamily="18" charset="0"/>
              </a:rPr>
              <a:t>WORLD HEAVYWEIGHT CHAMPIONSHIP</a:t>
            </a:r>
            <a:endParaRPr lang="en-GB" sz="1400" dirty="0">
              <a:latin typeface="Gill Sans MT" panose="020B0502020104020203" pitchFamily="34" charset="77"/>
              <a:ea typeface="Calibri" panose="020F0502020204030204" pitchFamily="34" charset="0"/>
              <a:cs typeface="Times New Roman" panose="02020603050405020304" pitchFamily="18" charset="0"/>
            </a:endParaRPr>
          </a:p>
          <a:p>
            <a:pPr>
              <a:lnSpc>
                <a:spcPct val="107000"/>
              </a:lnSpc>
              <a:spcAft>
                <a:spcPts val="800"/>
              </a:spcAft>
            </a:pPr>
            <a:r>
              <a:rPr lang="en-US" sz="2400" b="1" dirty="0">
                <a:solidFill>
                  <a:srgbClr val="E82687"/>
                </a:solidFill>
                <a:latin typeface="Gill Sans MT" panose="020B0502020104020203" pitchFamily="34" charset="77"/>
                <a:ea typeface="Calibri" panose="020F0502020204030204" pitchFamily="34" charset="0"/>
                <a:cs typeface="Times New Roman" panose="02020603050405020304" pitchFamily="18" charset="0"/>
              </a:rPr>
              <a:t>Sonny Liston vs Cassius Clay </a:t>
            </a:r>
            <a:endParaRPr lang="en-GB" sz="2400" b="1" dirty="0">
              <a:solidFill>
                <a:srgbClr val="E82687"/>
              </a:solidFill>
              <a:latin typeface="Gill Sans MT" panose="020B0502020104020203" pitchFamily="34" charset="77"/>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Gill Sans MT" panose="020B0502020104020203" pitchFamily="34" charset="77"/>
                <a:ea typeface="Calibri" panose="020F0502020204030204" pitchFamily="34" charset="0"/>
                <a:cs typeface="Times New Roman" panose="02020603050405020304" pitchFamily="18" charset="0"/>
              </a:rPr>
              <a:t>February 25</a:t>
            </a:r>
            <a:r>
              <a:rPr lang="en-US" sz="1200" baseline="30000" dirty="0">
                <a:latin typeface="Gill Sans MT" panose="020B0502020104020203" pitchFamily="34" charset="77"/>
                <a:ea typeface="Calibri" panose="020F0502020204030204" pitchFamily="34" charset="0"/>
                <a:cs typeface="Times New Roman" panose="02020603050405020304" pitchFamily="18" charset="0"/>
              </a:rPr>
              <a:t>th</a:t>
            </a:r>
            <a:r>
              <a:rPr lang="en-US" sz="1200" dirty="0">
                <a:latin typeface="Gill Sans MT" panose="020B0502020104020203" pitchFamily="34" charset="77"/>
                <a:ea typeface="Calibri" panose="020F0502020204030204" pitchFamily="34" charset="0"/>
                <a:cs typeface="Times New Roman" panose="02020603050405020304" pitchFamily="18" charset="0"/>
              </a:rPr>
              <a:t> 1964</a:t>
            </a:r>
            <a:endParaRPr lang="en-GB" sz="1200" dirty="0">
              <a:latin typeface="Gill Sans MT" panose="020B0502020104020203" pitchFamily="34" charset="77"/>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id="{F7527189-BC92-4247-AA43-A04B96DA2BC9}"/>
              </a:ext>
            </a:extLst>
          </p:cNvPr>
          <p:cNvSpPr/>
          <p:nvPr/>
        </p:nvSpPr>
        <p:spPr>
          <a:xfrm>
            <a:off x="322817" y="1696276"/>
            <a:ext cx="2695480" cy="497346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E82687"/>
                </a:solidFill>
                <a:latin typeface="Gill Sans MT" panose="020B0502020104020203" pitchFamily="34" charset="77"/>
              </a:rPr>
              <a:t>Who is </a:t>
            </a:r>
            <a:br>
              <a:rPr lang="en-GB" sz="1400" b="1" dirty="0">
                <a:solidFill>
                  <a:srgbClr val="E82687"/>
                </a:solidFill>
                <a:latin typeface="Gill Sans MT" panose="020B0502020104020203" pitchFamily="34" charset="77"/>
              </a:rPr>
            </a:br>
            <a:r>
              <a:rPr lang="en-GB" sz="1400" b="1" dirty="0">
                <a:solidFill>
                  <a:srgbClr val="E82687"/>
                </a:solidFill>
                <a:latin typeface="Gill Sans MT" panose="020B0502020104020203" pitchFamily="34" charset="77"/>
              </a:rPr>
              <a:t>Sonny Liston?</a:t>
            </a:r>
          </a:p>
          <a:p>
            <a:r>
              <a:rPr lang="en-GB" sz="1100" dirty="0">
                <a:solidFill>
                  <a:schemeClr val="tx1"/>
                </a:solidFill>
                <a:latin typeface="Gill Sans MT" panose="020B0502020104020203" pitchFamily="34" charset="77"/>
              </a:rPr>
              <a:t>Sonny Liston needs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no introduction.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Considered by many</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 to be the best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heavyweight of our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time, maybe of all time. </a:t>
            </a:r>
            <a:br>
              <a:rPr lang="en-GB" sz="1100" dirty="0">
                <a:solidFill>
                  <a:schemeClr val="tx1"/>
                </a:solidFill>
                <a:latin typeface="Gill Sans MT" panose="020B0502020104020203" pitchFamily="34" charset="77"/>
              </a:rPr>
            </a:br>
            <a:endParaRPr lang="en-GB" sz="1100"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Even many hard- hitting champions are reluctant to meet him in the ring. His powerful punches, his massive, muscled arms, tremendous left jab, heavy form and his intimidating style make him a true force to be reckoned with. </a:t>
            </a:r>
          </a:p>
          <a:p>
            <a:endParaRPr lang="en-GB" sz="1100"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Sonny fixes his opponents with his ferocious eye, and they can kiss the fight goodbye. The man is indestructible!</a:t>
            </a:r>
          </a:p>
          <a:p>
            <a:r>
              <a:rPr lang="en-GB" sz="1200" dirty="0">
                <a:solidFill>
                  <a:schemeClr val="tx1"/>
                </a:solidFill>
                <a:latin typeface="Gill Sans MT" panose="020B0502020104020203" pitchFamily="34" charset="77"/>
              </a:rPr>
              <a:t> </a:t>
            </a:r>
          </a:p>
          <a:p>
            <a:r>
              <a:rPr lang="en-US" sz="1400" b="1" dirty="0">
                <a:solidFill>
                  <a:schemeClr val="tx1"/>
                </a:solidFill>
                <a:latin typeface="Gill Sans MT" panose="020B0502020104020203" pitchFamily="34" charset="77"/>
              </a:rPr>
              <a:t>How has Liston prepared </a:t>
            </a:r>
            <a:br>
              <a:rPr lang="en-US" sz="1400" b="1" dirty="0">
                <a:solidFill>
                  <a:schemeClr val="tx1"/>
                </a:solidFill>
                <a:latin typeface="Gill Sans MT" panose="020B0502020104020203" pitchFamily="34" charset="77"/>
              </a:rPr>
            </a:br>
            <a:r>
              <a:rPr lang="en-US" sz="1400" b="1" dirty="0">
                <a:solidFill>
                  <a:schemeClr val="tx1"/>
                </a:solidFill>
                <a:latin typeface="Gill Sans MT" panose="020B0502020104020203" pitchFamily="34" charset="77"/>
              </a:rPr>
              <a:t>for the fight?</a:t>
            </a:r>
            <a:endParaRPr lang="en-GB" sz="1400" b="1"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Liston seems relaxed, confident even. Rumour has it he has not trained hard. He does not expect to need the energy to fight for more than two rounds with Cassius Clay.</a:t>
            </a:r>
          </a:p>
        </p:txBody>
      </p:sp>
      <p:sp>
        <p:nvSpPr>
          <p:cNvPr id="22" name="Rectangle 21">
            <a:extLst>
              <a:ext uri="{FF2B5EF4-FFF2-40B4-BE49-F238E27FC236}">
                <a16:creationId xmlns:a16="http://schemas.microsoft.com/office/drawing/2014/main" id="{5C4B2D5D-A5DD-D44D-B8EE-7846499E30FD}"/>
              </a:ext>
            </a:extLst>
          </p:cNvPr>
          <p:cNvSpPr/>
          <p:nvPr/>
        </p:nvSpPr>
        <p:spPr>
          <a:xfrm>
            <a:off x="3146612" y="1696277"/>
            <a:ext cx="3388571" cy="497346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E82687"/>
                </a:solidFill>
                <a:latin typeface="Gill Sans MT" panose="020B0502020104020203" pitchFamily="34" charset="77"/>
              </a:rPr>
              <a:t>Who is</a:t>
            </a:r>
            <a:br>
              <a:rPr lang="en-GB" sz="1400" b="1" dirty="0">
                <a:solidFill>
                  <a:srgbClr val="E82687"/>
                </a:solidFill>
                <a:latin typeface="Gill Sans MT" panose="020B0502020104020203" pitchFamily="34" charset="77"/>
              </a:rPr>
            </a:br>
            <a:r>
              <a:rPr lang="en-GB" sz="1400" b="1" dirty="0">
                <a:solidFill>
                  <a:srgbClr val="E82687"/>
                </a:solidFill>
                <a:latin typeface="Gill Sans MT" panose="020B0502020104020203" pitchFamily="34" charset="77"/>
              </a:rPr>
              <a:t> Cassius Clay?</a:t>
            </a:r>
          </a:p>
          <a:p>
            <a:r>
              <a:rPr lang="en-GB" sz="1100" dirty="0">
                <a:solidFill>
                  <a:schemeClr val="tx1"/>
                </a:solidFill>
                <a:latin typeface="Gill Sans MT" panose="020B0502020104020203" pitchFamily="34" charset="77"/>
              </a:rPr>
              <a:t>The world of boxing has taken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notice of Clay’s fast-talking style,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he seems to enjoy the spotlight.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This 22-year old challenger, known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as the ‘Louisville Lip’ won the light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heavyweight gold medal in 1960.  </a:t>
            </a:r>
          </a:p>
          <a:p>
            <a:endParaRPr lang="en-GB" sz="1100"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He has lightening reflexes and fast </a:t>
            </a:r>
            <a:br>
              <a:rPr lang="en-GB" sz="1100" dirty="0">
                <a:solidFill>
                  <a:schemeClr val="tx1"/>
                </a:solidFill>
                <a:latin typeface="Gill Sans MT" panose="020B0502020104020203" pitchFamily="34" charset="77"/>
              </a:rPr>
            </a:br>
            <a:r>
              <a:rPr lang="en-GB" sz="1100" dirty="0">
                <a:solidFill>
                  <a:schemeClr val="tx1"/>
                </a:solidFill>
                <a:latin typeface="Gill Sans MT" panose="020B0502020104020203" pitchFamily="34" charset="77"/>
              </a:rPr>
              <a:t>hand and foot moves, not to mention a limitless supply of confidence. However he has been knocked down many times recently by lesser boxers that Liston. </a:t>
            </a:r>
          </a:p>
          <a:p>
            <a:endParaRPr lang="en-GB" sz="1100"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He seems to have taken it upon himself to aggravate Liston as much as he can, but how can an enraged Liston be any easier to beat? Clay has purchased a bus which displays the slogan ‘Liston must go in eight’. He drove it to Liston’s house at 3am, waking the champion by shouting</a:t>
            </a:r>
            <a:r>
              <a:rPr lang="en-GB" sz="1100" i="1" dirty="0">
                <a:solidFill>
                  <a:schemeClr val="tx1"/>
                </a:solidFill>
                <a:latin typeface="Gill Sans MT" panose="020B0502020104020203" pitchFamily="34" charset="77"/>
              </a:rPr>
              <a:t> ‘come on out of there, I’m </a:t>
            </a:r>
            <a:r>
              <a:rPr lang="en-GB" sz="1100" i="1" dirty="0" err="1">
                <a:solidFill>
                  <a:schemeClr val="tx1"/>
                </a:solidFill>
                <a:latin typeface="Gill Sans MT" panose="020B0502020104020203" pitchFamily="34" charset="77"/>
              </a:rPr>
              <a:t>gonna</a:t>
            </a:r>
            <a:r>
              <a:rPr lang="en-GB" sz="1100" i="1" dirty="0">
                <a:solidFill>
                  <a:schemeClr val="tx1"/>
                </a:solidFill>
                <a:latin typeface="Gill Sans MT" panose="020B0502020104020203" pitchFamily="34" charset="77"/>
              </a:rPr>
              <a:t> whip you now!’ </a:t>
            </a:r>
          </a:p>
          <a:p>
            <a:endParaRPr lang="en-GB" sz="1200" dirty="0">
              <a:solidFill>
                <a:schemeClr val="tx1"/>
              </a:solidFill>
              <a:latin typeface="Gill Sans MT" panose="020B0502020104020203" pitchFamily="34" charset="77"/>
            </a:endParaRPr>
          </a:p>
          <a:p>
            <a:r>
              <a:rPr lang="en-GB" sz="1400" b="1" dirty="0">
                <a:solidFill>
                  <a:schemeClr val="tx1"/>
                </a:solidFill>
                <a:latin typeface="Gill Sans MT" panose="020B0502020104020203" pitchFamily="34" charset="77"/>
              </a:rPr>
              <a:t>How has Clay prepared for the fight?</a:t>
            </a:r>
            <a:endParaRPr lang="en-GB" sz="1400" dirty="0">
              <a:solidFill>
                <a:schemeClr val="tx1"/>
              </a:solidFill>
              <a:latin typeface="Gill Sans MT" panose="020B0502020104020203" pitchFamily="34" charset="77"/>
            </a:endParaRPr>
          </a:p>
          <a:p>
            <a:r>
              <a:rPr lang="en-GB" sz="1100" dirty="0">
                <a:solidFill>
                  <a:schemeClr val="tx1"/>
                </a:solidFill>
                <a:latin typeface="Gill Sans MT" panose="020B0502020104020203" pitchFamily="34" charset="77"/>
              </a:rPr>
              <a:t>Liston’s team believe Clay’s taunts reflect his terror of the bigger man. Clay has trained hard, even studying films of Liston’s prior fights, spotting patterns of when he is preparing to punch. </a:t>
            </a:r>
          </a:p>
        </p:txBody>
      </p:sp>
      <p:sp>
        <p:nvSpPr>
          <p:cNvPr id="23" name="Rectangle 22">
            <a:extLst>
              <a:ext uri="{FF2B5EF4-FFF2-40B4-BE49-F238E27FC236}">
                <a16:creationId xmlns:a16="http://schemas.microsoft.com/office/drawing/2014/main" id="{9BA2FC1D-6A13-6E4F-86CD-C61FC41B3703}"/>
              </a:ext>
            </a:extLst>
          </p:cNvPr>
          <p:cNvSpPr/>
          <p:nvPr/>
        </p:nvSpPr>
        <p:spPr>
          <a:xfrm>
            <a:off x="322817" y="6776779"/>
            <a:ext cx="6222492" cy="227884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rgbClr val="E82687"/>
                </a:solidFill>
                <a:latin typeface="Gill Sans MT" panose="020B0502020104020203" pitchFamily="34" charset="77"/>
              </a:rPr>
              <a:t>Pre-match Predictions</a:t>
            </a:r>
          </a:p>
          <a:p>
            <a:pPr marL="171450" indent="-171450">
              <a:buFont typeface="Arial" panose="020B0604020202020204" pitchFamily="34" charset="0"/>
              <a:buChar char="•"/>
            </a:pPr>
            <a:r>
              <a:rPr lang="en-GB" sz="1100" dirty="0">
                <a:solidFill>
                  <a:schemeClr val="tx1"/>
                </a:solidFill>
                <a:latin typeface="Gill Sans MT" panose="020B0502020104020203" pitchFamily="34" charset="77"/>
              </a:rPr>
              <a:t>We asked 46 sports journalists, 43 have backed Liston to win.</a:t>
            </a:r>
          </a:p>
          <a:p>
            <a:pPr marL="171450" indent="-171450">
              <a:buFont typeface="Arial" panose="020B0604020202020204" pitchFamily="34" charset="0"/>
              <a:buChar char="•"/>
            </a:pPr>
            <a:endParaRPr lang="en-GB" sz="1100" dirty="0">
              <a:solidFill>
                <a:schemeClr val="tx1"/>
              </a:solidFill>
              <a:latin typeface="Gill Sans MT" panose="020B0502020104020203" pitchFamily="34" charset="77"/>
            </a:endParaRPr>
          </a:p>
          <a:p>
            <a:pPr marL="171450" indent="-171450">
              <a:buFont typeface="Arial" panose="020B0604020202020204" pitchFamily="34" charset="0"/>
              <a:buChar char="•"/>
            </a:pPr>
            <a:r>
              <a:rPr lang="en-GB" sz="1100" dirty="0">
                <a:solidFill>
                  <a:schemeClr val="tx1"/>
                </a:solidFill>
                <a:latin typeface="Gill Sans MT" panose="020B0502020104020203" pitchFamily="34" charset="77"/>
              </a:rPr>
              <a:t>Clay is the underdog, bets are seven to one that he will win. </a:t>
            </a:r>
          </a:p>
          <a:p>
            <a:pPr marL="171450" indent="-171450">
              <a:buFont typeface="Arial" panose="020B0604020202020204" pitchFamily="34" charset="0"/>
              <a:buChar char="•"/>
            </a:pPr>
            <a:endParaRPr lang="en-GB" sz="1100" dirty="0">
              <a:solidFill>
                <a:schemeClr val="tx1"/>
              </a:solidFill>
              <a:latin typeface="Gill Sans MT" panose="020B0502020104020203" pitchFamily="34" charset="77"/>
            </a:endParaRPr>
          </a:p>
          <a:p>
            <a:pPr marL="171450" indent="-171450">
              <a:buFont typeface="Arial" panose="020B0604020202020204" pitchFamily="34" charset="0"/>
              <a:buChar char="•"/>
            </a:pPr>
            <a:r>
              <a:rPr lang="en-GB" sz="1100" dirty="0">
                <a:solidFill>
                  <a:schemeClr val="tx1"/>
                </a:solidFill>
                <a:latin typeface="Gill Sans MT" panose="020B0502020104020203" pitchFamily="34" charset="77"/>
              </a:rPr>
              <a:t>Why is this the case? Clay’s boxing style does not seem to suit the heavyweight division. He s a fast and light puncher, but he lacks the ability to hit home hard. How many Liston punches can he take? </a:t>
            </a:r>
          </a:p>
          <a:p>
            <a:pPr marL="171450" indent="-171450">
              <a:buFont typeface="Arial" panose="020B0604020202020204" pitchFamily="34" charset="0"/>
              <a:buChar char="•"/>
            </a:pPr>
            <a:endParaRPr lang="en-GB" sz="1100" dirty="0">
              <a:solidFill>
                <a:schemeClr val="tx1"/>
              </a:solidFill>
              <a:latin typeface="Gill Sans MT" panose="020B0502020104020203" pitchFamily="34" charset="77"/>
            </a:endParaRPr>
          </a:p>
          <a:p>
            <a:pPr marL="171450" indent="-171450">
              <a:buFont typeface="Arial" panose="020B0604020202020204" pitchFamily="34" charset="0"/>
              <a:buChar char="•"/>
            </a:pPr>
            <a:r>
              <a:rPr lang="en-GB" sz="1100" dirty="0">
                <a:solidFill>
                  <a:schemeClr val="tx1"/>
                </a:solidFill>
                <a:latin typeface="Gill Sans MT" panose="020B0502020104020203" pitchFamily="34" charset="77"/>
              </a:rPr>
              <a:t>He moves constantly, but this will be no match for an experienced, hard-hitting heavyweight like Sonny Liston. </a:t>
            </a:r>
          </a:p>
        </p:txBody>
      </p:sp>
      <p:sp>
        <p:nvSpPr>
          <p:cNvPr id="2" name="TextBox 1">
            <a:extLst>
              <a:ext uri="{FF2B5EF4-FFF2-40B4-BE49-F238E27FC236}">
                <a16:creationId xmlns:a16="http://schemas.microsoft.com/office/drawing/2014/main" id="{628F6797-46AC-A17F-F5A3-D80208F3BB17}"/>
              </a:ext>
            </a:extLst>
          </p:cNvPr>
          <p:cNvSpPr txBox="1"/>
          <p:nvPr/>
        </p:nvSpPr>
        <p:spPr>
          <a:xfrm>
            <a:off x="2973823" y="4495125"/>
            <a:ext cx="914400" cy="914400"/>
          </a:xfrm>
          <a:prstGeom prst="rect">
            <a:avLst/>
          </a:prstGeom>
          <a:noFill/>
        </p:spPr>
        <p:txBody>
          <a:bodyPr wrap="square" rtlCol="0">
            <a:spAutoFit/>
          </a:bodyPr>
          <a:lstStyle/>
          <a:p>
            <a:endParaRPr lang="en-GB" dirty="0"/>
          </a:p>
        </p:txBody>
      </p:sp>
      <p:sp>
        <p:nvSpPr>
          <p:cNvPr id="3" name="Rectangle 2">
            <a:extLst>
              <a:ext uri="{FF2B5EF4-FFF2-40B4-BE49-F238E27FC236}">
                <a16:creationId xmlns:a16="http://schemas.microsoft.com/office/drawing/2014/main" id="{7B5FC924-4DFF-0830-F3D0-7622156F1BF0}"/>
              </a:ext>
            </a:extLst>
          </p:cNvPr>
          <p:cNvSpPr/>
          <p:nvPr/>
        </p:nvSpPr>
        <p:spPr>
          <a:xfrm>
            <a:off x="1877352" y="1861168"/>
            <a:ext cx="946443" cy="1302818"/>
          </a:xfrm>
          <a:prstGeom prst="rect">
            <a:avLst/>
          </a:prstGeom>
          <a:solidFill>
            <a:schemeClr val="bg2"/>
          </a:solidFill>
          <a:ln>
            <a:solidFill>
              <a:srgbClr val="E82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2B5C173E-F6F7-7472-BFC6-D024F5A7FA08}"/>
              </a:ext>
            </a:extLst>
          </p:cNvPr>
          <p:cNvSpPr/>
          <p:nvPr/>
        </p:nvSpPr>
        <p:spPr>
          <a:xfrm>
            <a:off x="5428407" y="1860902"/>
            <a:ext cx="946443" cy="1302818"/>
          </a:xfrm>
          <a:prstGeom prst="rect">
            <a:avLst/>
          </a:prstGeom>
          <a:solidFill>
            <a:schemeClr val="bg2"/>
          </a:solidFill>
          <a:ln>
            <a:solidFill>
              <a:srgbClr val="E82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6885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4" ma:contentTypeDescription="Create a new document." ma:contentTypeScope="" ma:versionID="91c7e43317cf3fe01dda806635ea97fb">
  <xsd:schema xmlns:xsd="http://www.w3.org/2001/XMLSchema" xmlns:xs="http://www.w3.org/2001/XMLSchema" xmlns:p="http://schemas.microsoft.com/office/2006/metadata/properties" xmlns:ns2="3daa3796-40a0-4fe0-acc9-e99f93d22791" xmlns:ns3="699b7773-a9c6-4390-9b00-6e425b8b77a1" targetNamespace="http://schemas.microsoft.com/office/2006/metadata/properties" ma:root="true" ma:fieldsID="7278492afea5bacf4ee71972057ea41a" ns2:_="" ns3:_="">
    <xsd:import namespace="3daa3796-40a0-4fe0-acc9-e99f93d22791"/>
    <xsd:import namespace="699b7773-a9c6-4390-9b00-6e425b8b77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73442f9-f3bd-4a47-a334-1d70acc40e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9b7773-a9c6-4390-9b00-6e425b8b7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f5af666-d48c-4617-8b6f-563a4d4922fd}" ma:internalName="TaxCatchAll" ma:showField="CatchAllData" ma:web="699b7773-a9c6-4390-9b00-6e425b8b7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07B901-6F89-4026-ADEF-3FE1FAE6EA3B}"/>
</file>

<file path=customXml/itemProps2.xml><?xml version="1.0" encoding="utf-8"?>
<ds:datastoreItem xmlns:ds="http://schemas.openxmlformats.org/officeDocument/2006/customXml" ds:itemID="{419CF742-2830-4607-BB6B-E51528E6917A}"/>
</file>

<file path=docProps/app.xml><?xml version="1.0" encoding="utf-8"?>
<Properties xmlns="http://schemas.openxmlformats.org/officeDocument/2006/extended-properties" xmlns:vt="http://schemas.openxmlformats.org/officeDocument/2006/docPropsVTypes">
  <Template>Office Theme</Template>
  <TotalTime>47</TotalTime>
  <Words>456</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REPORT Sonny Liston Vs Cassius Clay   February 25th 1964</dc:title>
  <dc:creator>Rachel Hancock</dc:creator>
  <cp:lastModifiedBy>Kate Christopher</cp:lastModifiedBy>
  <cp:revision>4</cp:revision>
  <dcterms:created xsi:type="dcterms:W3CDTF">2021-09-13T14:16:46Z</dcterms:created>
  <dcterms:modified xsi:type="dcterms:W3CDTF">2022-07-01T08:51:18Z</dcterms:modified>
</cp:coreProperties>
</file>