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6858000" cy="9907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DF4F96-6499-5744-8709-B8EEEA2B1F27}" v="1" dt="2021-10-04T10:40:05.398"/>
    <p1510:client id="{52265A7A-815E-A0C3-EC03-C8618042B9E9}" v="6" dt="2022-06-29T07:26:34.0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5"/>
    <p:restoredTop sz="95652"/>
  </p:normalViewPr>
  <p:slideViewPr>
    <p:cSldViewPr snapToGrid="0" snapToObjects="1">
      <p:cViewPr>
        <p:scale>
          <a:sx n="100" d="100"/>
          <a:sy n="100" d="100"/>
        </p:scale>
        <p:origin x="468"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451"/>
            <a:ext cx="5829300" cy="3449308"/>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3778"/>
            <a:ext cx="5143500" cy="2392040"/>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2ECA8AF5-2BA5-E84A-8D85-72174A28AF99}"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AFE59-8BE9-D447-893D-16F1F26F9F7D}" type="slidenum">
              <a:rPr lang="en-US" smtClean="0"/>
              <a:t>‹#›</a:t>
            </a:fld>
            <a:endParaRPr lang="en-US"/>
          </a:p>
        </p:txBody>
      </p:sp>
      <p:pic>
        <p:nvPicPr>
          <p:cNvPr id="10" name="Picture 9" descr="Background pattern&#10;&#10;Description automatically generated with low confidence">
            <a:extLst>
              <a:ext uri="{FF2B5EF4-FFF2-40B4-BE49-F238E27FC236}">
                <a16:creationId xmlns:a16="http://schemas.microsoft.com/office/drawing/2014/main" id="{B196BA51-C732-1C44-8236-EE63D0D67A62}"/>
              </a:ext>
            </a:extLst>
          </p:cNvPr>
          <p:cNvPicPr>
            <a:picLocks noChangeAspect="1"/>
          </p:cNvPicPr>
          <p:nvPr userDrawn="1"/>
        </p:nvPicPr>
        <p:blipFill rotWithShape="1">
          <a:blip r:embed="rId2"/>
          <a:srcRect r="79506"/>
          <a:stretch/>
        </p:blipFill>
        <p:spPr>
          <a:xfrm flipH="1">
            <a:off x="5452533" y="6049963"/>
            <a:ext cx="1405467" cy="3857625"/>
          </a:xfrm>
          <a:prstGeom prst="rect">
            <a:avLst/>
          </a:prstGeom>
        </p:spPr>
      </p:pic>
    </p:spTree>
    <p:extLst>
      <p:ext uri="{BB962C8B-B14F-4D97-AF65-F5344CB8AC3E}">
        <p14:creationId xmlns:p14="http://schemas.microsoft.com/office/powerpoint/2010/main" val="3420851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ECA8AF5-2BA5-E84A-8D85-72174A28AF99}"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AFE59-8BE9-D447-893D-16F1F26F9F7D}" type="slidenum">
              <a:rPr lang="en-US" smtClean="0"/>
              <a:t>‹#›</a:t>
            </a:fld>
            <a:endParaRPr lang="en-US"/>
          </a:p>
        </p:txBody>
      </p:sp>
    </p:spTree>
    <p:extLst>
      <p:ext uri="{BB962C8B-B14F-4D97-AF65-F5344CB8AC3E}">
        <p14:creationId xmlns:p14="http://schemas.microsoft.com/office/powerpoint/2010/main" val="1243062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87"/>
            <a:ext cx="1478756" cy="839622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87"/>
            <a:ext cx="4350544" cy="839622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ECA8AF5-2BA5-E84A-8D85-72174A28AF99}"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AFE59-8BE9-D447-893D-16F1F26F9F7D}" type="slidenum">
              <a:rPr lang="en-US" smtClean="0"/>
              <a:t>‹#›</a:t>
            </a:fld>
            <a:endParaRPr lang="en-US"/>
          </a:p>
        </p:txBody>
      </p:sp>
    </p:spTree>
    <p:extLst>
      <p:ext uri="{BB962C8B-B14F-4D97-AF65-F5344CB8AC3E}">
        <p14:creationId xmlns:p14="http://schemas.microsoft.com/office/powerpoint/2010/main" val="4154552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ECA8AF5-2BA5-E84A-8D85-72174A28AF99}"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AFE59-8BE9-D447-893D-16F1F26F9F7D}" type="slidenum">
              <a:rPr lang="en-US" smtClean="0"/>
              <a:t>‹#›</a:t>
            </a:fld>
            <a:endParaRPr lang="en-US"/>
          </a:p>
        </p:txBody>
      </p:sp>
    </p:spTree>
    <p:extLst>
      <p:ext uri="{BB962C8B-B14F-4D97-AF65-F5344CB8AC3E}">
        <p14:creationId xmlns:p14="http://schemas.microsoft.com/office/powerpoint/2010/main" val="1003574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70019"/>
            <a:ext cx="5915025" cy="4121281"/>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30289"/>
            <a:ext cx="5915025" cy="2167284"/>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ECA8AF5-2BA5-E84A-8D85-72174A28AF99}"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AFE59-8BE9-D447-893D-16F1F26F9F7D}" type="slidenum">
              <a:rPr lang="en-US" smtClean="0"/>
              <a:t>‹#›</a:t>
            </a:fld>
            <a:endParaRPr lang="en-US"/>
          </a:p>
        </p:txBody>
      </p:sp>
    </p:spTree>
    <p:extLst>
      <p:ext uri="{BB962C8B-B14F-4D97-AF65-F5344CB8AC3E}">
        <p14:creationId xmlns:p14="http://schemas.microsoft.com/office/powerpoint/2010/main" val="2216771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2ECA8AF5-2BA5-E84A-8D85-72174A28AF99}"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AFE59-8BE9-D447-893D-16F1F26F9F7D}" type="slidenum">
              <a:rPr lang="en-US" smtClean="0"/>
              <a:t>‹#›</a:t>
            </a:fld>
            <a:endParaRPr lang="en-US"/>
          </a:p>
        </p:txBody>
      </p:sp>
    </p:spTree>
    <p:extLst>
      <p:ext uri="{BB962C8B-B14F-4D97-AF65-F5344CB8AC3E}">
        <p14:creationId xmlns:p14="http://schemas.microsoft.com/office/powerpoint/2010/main" val="724051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90"/>
            <a:ext cx="5915025" cy="1915009"/>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736"/>
            <a:ext cx="2901255"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9022"/>
            <a:ext cx="2901255"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736"/>
            <a:ext cx="2915543"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9022"/>
            <a:ext cx="2915543"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2ECA8AF5-2BA5-E84A-8D85-72174A28AF99}" type="datetimeFigureOut">
              <a:rPr lang="en-US" smtClean="0"/>
              <a:t>7/1/2022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AAFE59-8BE9-D447-893D-16F1F26F9F7D}" type="slidenum">
              <a:rPr lang="en-US" smtClean="0"/>
              <a:t>‹#›</a:t>
            </a:fld>
            <a:endParaRPr lang="en-US"/>
          </a:p>
        </p:txBody>
      </p:sp>
    </p:spTree>
    <p:extLst>
      <p:ext uri="{BB962C8B-B14F-4D97-AF65-F5344CB8AC3E}">
        <p14:creationId xmlns:p14="http://schemas.microsoft.com/office/powerpoint/2010/main" val="2251692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2ECA8AF5-2BA5-E84A-8D85-72174A28AF99}" type="datetimeFigureOut">
              <a:rPr lang="en-US" smtClean="0"/>
              <a:t>7/1/2022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AAFE59-8BE9-D447-893D-16F1F26F9F7D}" type="slidenum">
              <a:rPr lang="en-US" smtClean="0"/>
              <a:t>‹#›</a:t>
            </a:fld>
            <a:endParaRPr lang="en-US"/>
          </a:p>
        </p:txBody>
      </p:sp>
    </p:spTree>
    <p:extLst>
      <p:ext uri="{BB962C8B-B14F-4D97-AF65-F5344CB8AC3E}">
        <p14:creationId xmlns:p14="http://schemas.microsoft.com/office/powerpoint/2010/main" val="2132946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CA8AF5-2BA5-E84A-8D85-72174A28AF99}" type="datetimeFigureOut">
              <a:rPr lang="en-US" smtClean="0"/>
              <a:t>7/1/2022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AAFE59-8BE9-D447-893D-16F1F26F9F7D}" type="slidenum">
              <a:rPr lang="en-US" smtClean="0"/>
              <a:t>‹#›</a:t>
            </a:fld>
            <a:endParaRPr lang="en-US"/>
          </a:p>
        </p:txBody>
      </p:sp>
    </p:spTree>
    <p:extLst>
      <p:ext uri="{BB962C8B-B14F-4D97-AF65-F5344CB8AC3E}">
        <p14:creationId xmlns:p14="http://schemas.microsoft.com/office/powerpoint/2010/main" val="746067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511"/>
            <a:ext cx="3471863" cy="704080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2ECA8AF5-2BA5-E84A-8D85-72174A28AF99}"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AFE59-8BE9-D447-893D-16F1F26F9F7D}" type="slidenum">
              <a:rPr lang="en-US" smtClean="0"/>
              <a:t>‹#›</a:t>
            </a:fld>
            <a:endParaRPr lang="en-US"/>
          </a:p>
        </p:txBody>
      </p:sp>
    </p:spTree>
    <p:extLst>
      <p:ext uri="{BB962C8B-B14F-4D97-AF65-F5344CB8AC3E}">
        <p14:creationId xmlns:p14="http://schemas.microsoft.com/office/powerpoint/2010/main" val="744118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511"/>
            <a:ext cx="3471863" cy="704080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2ECA8AF5-2BA5-E84A-8D85-72174A28AF99}"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AFE59-8BE9-D447-893D-16F1F26F9F7D}" type="slidenum">
              <a:rPr lang="en-US" smtClean="0"/>
              <a:t>‹#›</a:t>
            </a:fld>
            <a:endParaRPr lang="en-US"/>
          </a:p>
        </p:txBody>
      </p:sp>
    </p:spTree>
    <p:extLst>
      <p:ext uri="{BB962C8B-B14F-4D97-AF65-F5344CB8AC3E}">
        <p14:creationId xmlns:p14="http://schemas.microsoft.com/office/powerpoint/2010/main" val="2626836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90"/>
            <a:ext cx="5915025" cy="1915009"/>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436"/>
            <a:ext cx="5915025" cy="628627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2869"/>
            <a:ext cx="1543050" cy="527487"/>
          </a:xfrm>
          <a:prstGeom prst="rect">
            <a:avLst/>
          </a:prstGeom>
        </p:spPr>
        <p:txBody>
          <a:bodyPr vert="horz" lIns="91440" tIns="45720" rIns="91440" bIns="45720" rtlCol="0" anchor="ctr"/>
          <a:lstStyle>
            <a:lvl1pPr algn="l">
              <a:defRPr sz="900">
                <a:solidFill>
                  <a:schemeClr val="tx1">
                    <a:tint val="75000"/>
                  </a:schemeClr>
                </a:solidFill>
              </a:defRPr>
            </a:lvl1pPr>
          </a:lstStyle>
          <a:p>
            <a:fld id="{2ECA8AF5-2BA5-E84A-8D85-72174A28AF99}" type="datetimeFigureOut">
              <a:rPr lang="en-US" smtClean="0"/>
              <a:t>7/1/2022</a:t>
            </a:fld>
            <a:endParaRPr lang="en-US"/>
          </a:p>
        </p:txBody>
      </p:sp>
      <p:sp>
        <p:nvSpPr>
          <p:cNvPr id="5" name="Footer Placeholder 4"/>
          <p:cNvSpPr>
            <a:spLocks noGrp="1"/>
          </p:cNvSpPr>
          <p:nvPr>
            <p:ph type="ftr" sz="quarter" idx="3"/>
          </p:nvPr>
        </p:nvSpPr>
        <p:spPr>
          <a:xfrm>
            <a:off x="2271713" y="9182869"/>
            <a:ext cx="2314575" cy="527487"/>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2869"/>
            <a:ext cx="1543050" cy="527487"/>
          </a:xfrm>
          <a:prstGeom prst="rect">
            <a:avLst/>
          </a:prstGeom>
        </p:spPr>
        <p:txBody>
          <a:bodyPr vert="horz" lIns="91440" tIns="45720" rIns="91440" bIns="45720" rtlCol="0" anchor="ctr"/>
          <a:lstStyle>
            <a:lvl1pPr algn="r">
              <a:defRPr sz="900">
                <a:solidFill>
                  <a:schemeClr val="tx1">
                    <a:tint val="75000"/>
                  </a:schemeClr>
                </a:solidFill>
              </a:defRPr>
            </a:lvl1pPr>
          </a:lstStyle>
          <a:p>
            <a:fld id="{B0AAFE59-8BE9-D447-893D-16F1F26F9F7D}" type="slidenum">
              <a:rPr lang="en-US" smtClean="0"/>
              <a:t>‹#›</a:t>
            </a:fld>
            <a:endParaRPr lang="en-US"/>
          </a:p>
        </p:txBody>
      </p:sp>
    </p:spTree>
    <p:extLst>
      <p:ext uri="{BB962C8B-B14F-4D97-AF65-F5344CB8AC3E}">
        <p14:creationId xmlns:p14="http://schemas.microsoft.com/office/powerpoint/2010/main" val="13843755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s://en.wikipedia.org/wiki/Muhammad_Ali_vs._Sonny_Liston"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37E2E8B-9906-7C4B-A0E4-C9C96AB08F8C}"/>
              </a:ext>
            </a:extLst>
          </p:cNvPr>
          <p:cNvSpPr>
            <a:spLocks noGrp="1"/>
          </p:cNvSpPr>
          <p:nvPr>
            <p:ph type="ctrTitle"/>
          </p:nvPr>
        </p:nvSpPr>
        <p:spPr>
          <a:xfrm>
            <a:off x="0" y="611021"/>
            <a:ext cx="6857999" cy="1935565"/>
          </a:xfrm>
        </p:spPr>
        <p:txBody>
          <a:bodyPr>
            <a:noAutofit/>
          </a:bodyPr>
          <a:lstStyle/>
          <a:p>
            <a:r>
              <a:rPr lang="en-US" sz="9600" dirty="0">
                <a:latin typeface="Gill Sans MT Condensed" panose="020B0506020104020203" pitchFamily="34" charset="77"/>
              </a:rPr>
              <a:t>MATCH REPORT</a:t>
            </a:r>
            <a:br>
              <a:rPr lang="en-GB" sz="4000" b="1" dirty="0">
                <a:latin typeface="Gill Sans MT" panose="020B0502020104020203" pitchFamily="34" charset="77"/>
              </a:rPr>
            </a:br>
            <a:r>
              <a:rPr lang="en-US" sz="2800" b="1" dirty="0">
                <a:latin typeface="Gill Sans MT" panose="020B0502020104020203" pitchFamily="34" charset="77"/>
              </a:rPr>
              <a:t>Sonny Liston Vs Cassius Clay </a:t>
            </a:r>
            <a:br>
              <a:rPr lang="en-GB" sz="7200" b="1" dirty="0">
                <a:latin typeface="Gill Sans MT" panose="020B0502020104020203" pitchFamily="34" charset="77"/>
              </a:rPr>
            </a:br>
            <a:br>
              <a:rPr lang="en-US" sz="1200" dirty="0">
                <a:latin typeface="Gill Sans MT" panose="020B0502020104020203" pitchFamily="34" charset="77"/>
              </a:rPr>
            </a:br>
            <a:r>
              <a:rPr lang="en-US" sz="1200" dirty="0">
                <a:latin typeface="Gill Sans MT" panose="020B0502020104020203" pitchFamily="34" charset="77"/>
              </a:rPr>
              <a:t>February 25</a:t>
            </a:r>
            <a:r>
              <a:rPr lang="en-US" sz="1200" baseline="30000" dirty="0">
                <a:latin typeface="Gill Sans MT" panose="020B0502020104020203" pitchFamily="34" charset="77"/>
              </a:rPr>
              <a:t>th</a:t>
            </a:r>
            <a:r>
              <a:rPr lang="en-US" sz="1200" dirty="0">
                <a:latin typeface="Gill Sans MT" panose="020B0502020104020203" pitchFamily="34" charset="77"/>
              </a:rPr>
              <a:t> 1964</a:t>
            </a:r>
            <a:endParaRPr lang="en-US" sz="4000" dirty="0">
              <a:latin typeface="Gill Sans MT" panose="020B0502020104020203" pitchFamily="34" charset="77"/>
            </a:endParaRPr>
          </a:p>
        </p:txBody>
      </p:sp>
      <p:sp>
        <p:nvSpPr>
          <p:cNvPr id="5" name="Subtitle 2">
            <a:extLst>
              <a:ext uri="{FF2B5EF4-FFF2-40B4-BE49-F238E27FC236}">
                <a16:creationId xmlns:a16="http://schemas.microsoft.com/office/drawing/2014/main" id="{31D3D770-822E-0746-9365-777F5C44E34F}"/>
              </a:ext>
            </a:extLst>
          </p:cNvPr>
          <p:cNvSpPr>
            <a:spLocks noGrp="1"/>
          </p:cNvSpPr>
          <p:nvPr>
            <p:ph type="subTitle" idx="1"/>
          </p:nvPr>
        </p:nvSpPr>
        <p:spPr>
          <a:xfrm>
            <a:off x="422461" y="2707998"/>
            <a:ext cx="5977219" cy="6574315"/>
          </a:xfrm>
        </p:spPr>
        <p:txBody>
          <a:bodyPr numCol="2" spcCol="324000" anchor="t">
            <a:noAutofit/>
          </a:bodyPr>
          <a:lstStyle/>
          <a:p>
            <a:pPr algn="just">
              <a:lnSpc>
                <a:spcPct val="100000"/>
              </a:lnSpc>
            </a:pPr>
            <a:r>
              <a:rPr lang="en-GB" sz="1100" dirty="0">
                <a:latin typeface="Gill Sans" panose="020B0502020104020203" pitchFamily="34" charset="-79"/>
                <a:cs typeface="Gill Sans" panose="020B0502020104020203" pitchFamily="34" charset="-79"/>
              </a:rPr>
              <a:t>What a match! History has been made. The critics are confounded. The first surprise to me was how much taller Clay is than Liston. They had not realised. Liston also weighed in at several pounds over his prime boxing weight, making Clay look leaner in comparison.</a:t>
            </a:r>
          </a:p>
          <a:p>
            <a:pPr algn="just">
              <a:lnSpc>
                <a:spcPct val="100000"/>
              </a:lnSpc>
            </a:pPr>
            <a:r>
              <a:rPr lang="en-GB" sz="1100" dirty="0">
                <a:latin typeface="Gill Sans" panose="020B0502020104020203" pitchFamily="34" charset="-79"/>
                <a:cs typeface="Gill Sans" panose="020B0502020104020203" pitchFamily="34" charset="-79"/>
              </a:rPr>
              <a:t>Liston charged Clay at the opening bell however Clay is fast and moves lightly. </a:t>
            </a:r>
            <a:br>
              <a:rPr lang="en-GB" sz="1100" dirty="0">
                <a:latin typeface="Gill Sans" panose="020B0502020104020203" pitchFamily="34" charset="-79"/>
                <a:cs typeface="Gill Sans" panose="020B0502020104020203" pitchFamily="34" charset="-79"/>
              </a:rPr>
            </a:br>
            <a:r>
              <a:rPr lang="en-GB" sz="1100" dirty="0">
                <a:latin typeface="Gill Sans" panose="020B0502020104020203" pitchFamily="34" charset="-79"/>
                <a:cs typeface="Gill Sans" panose="020B0502020104020203" pitchFamily="34" charset="-79"/>
              </a:rPr>
              <a:t>He slipped most of Liston’s heavy punches easily. This made Liston look lumbering and awkward and gave Clay the confidence to start punching. His left jab hit successive targets. Some say this was the worst round of Liston’s whole fighting career. </a:t>
            </a:r>
          </a:p>
          <a:p>
            <a:pPr algn="just">
              <a:lnSpc>
                <a:spcPct val="100000"/>
              </a:lnSpc>
            </a:pPr>
            <a:r>
              <a:rPr lang="en-GB" sz="1100" dirty="0">
                <a:latin typeface="Gill Sans" panose="020B0502020104020203" pitchFamily="34" charset="-79"/>
                <a:cs typeface="Gill Sans" panose="020B0502020104020203" pitchFamily="34" charset="-79"/>
              </a:rPr>
              <a:t>By round three it looked as if Clay has taken control of the fight. At 30 seconds he hit Liston’s right eye, opening up a cut that eventually needed 8 stitches to close. This is the first time in his career Liston has been cut. </a:t>
            </a:r>
          </a:p>
          <a:p>
            <a:pPr algn="just">
              <a:lnSpc>
                <a:spcPct val="100000"/>
              </a:lnSpc>
            </a:pPr>
            <a:r>
              <a:rPr lang="en-GB" sz="1100" dirty="0">
                <a:latin typeface="Gill Sans" panose="020B0502020104020203" pitchFamily="34" charset="-79"/>
                <a:cs typeface="Gill Sans" panose="020B0502020104020203" pitchFamily="34" charset="-79"/>
              </a:rPr>
              <a:t> </a:t>
            </a:r>
            <a:r>
              <a:rPr lang="en-US" sz="1100" dirty="0">
                <a:latin typeface="Gill Sans" panose="020B0502020104020203" pitchFamily="34" charset="-79"/>
                <a:cs typeface="Gill Sans" panose="020B0502020104020203" pitchFamily="34" charset="-79"/>
              </a:rPr>
              <a:t>In the third round, Clay began to take control of the fight. At about 30 seconds into the round, he hit Liston with several combinations, causing a bruise under Liston's right eye and a cut under his left, which eventually required eight stitches to close. It was the first time in his career that Liston had been cut. Cay seemed exhausted by the end of the round and Liston landed some punishing hits to Clay’s body. However at the end of the round Clay shouted, ‘you big </a:t>
            </a:r>
            <a:r>
              <a:rPr lang="en-US" sz="1100" dirty="0" err="1">
                <a:latin typeface="Gill Sans" panose="020B0502020104020203" pitchFamily="34" charset="-79"/>
                <a:cs typeface="Gill Sans" panose="020B0502020104020203" pitchFamily="34" charset="-79"/>
              </a:rPr>
              <a:t>sucka</a:t>
            </a:r>
            <a:r>
              <a:rPr lang="en-US" sz="1100" dirty="0">
                <a:latin typeface="Gill Sans" panose="020B0502020104020203" pitchFamily="34" charset="-79"/>
                <a:cs typeface="Gill Sans" panose="020B0502020104020203" pitchFamily="34" charset="-79"/>
              </a:rPr>
              <a:t>, I got you now’ [ref </a:t>
            </a:r>
            <a:r>
              <a:rPr lang="en-US" sz="1100" dirty="0" err="1">
                <a:latin typeface="Gill Sans" panose="020B0502020104020203" pitchFamily="34" charset="-79"/>
                <a:cs typeface="Gill Sans" panose="020B0502020104020203" pitchFamily="34" charset="-79"/>
              </a:rPr>
              <a:t>Wkipedia</a:t>
            </a:r>
            <a:r>
              <a:rPr lang="en-US" sz="1100" dirty="0">
                <a:latin typeface="Gill Sans" panose="020B0502020104020203" pitchFamily="34" charset="-79"/>
                <a:cs typeface="Gill Sans" panose="020B0502020104020203" pitchFamily="34" charset="-79"/>
              </a:rPr>
              <a:t>, note 23].</a:t>
            </a:r>
            <a:endParaRPr lang="en-GB" sz="1100" dirty="0">
              <a:latin typeface="Gill Sans" panose="020B0502020104020203" pitchFamily="34" charset="-79"/>
              <a:cs typeface="Gill Sans" panose="020B0502020104020203" pitchFamily="34" charset="-79"/>
            </a:endParaRPr>
          </a:p>
          <a:p>
            <a:pPr algn="just">
              <a:lnSpc>
                <a:spcPct val="100000"/>
              </a:lnSpc>
            </a:pPr>
            <a:r>
              <a:rPr lang="en-US" sz="1100" dirty="0">
                <a:latin typeface="Gill Sans" panose="020B0502020104020203" pitchFamily="34" charset="-79"/>
                <a:cs typeface="Gill Sans" panose="020B0502020104020203" pitchFamily="34" charset="-79"/>
              </a:rPr>
              <a:t>In the net break between rounds Clay complained that his eye was burning. His trainer put his little finger in Clay’s eye and reported feeling something burning. Was Clay spiked with some substance? </a:t>
            </a:r>
            <a:endParaRPr lang="en-GB" sz="1100" dirty="0">
              <a:latin typeface="Gill Sans" panose="020B0502020104020203" pitchFamily="34" charset="-79"/>
              <a:cs typeface="Gill Sans" panose="020B0502020104020203" pitchFamily="34" charset="-79"/>
            </a:endParaRPr>
          </a:p>
          <a:p>
            <a:pPr algn="just">
              <a:lnSpc>
                <a:spcPct val="100000"/>
              </a:lnSpc>
            </a:pPr>
            <a:r>
              <a:rPr lang="en-US" sz="1100" dirty="0">
                <a:latin typeface="Gill Sans" panose="020B0502020104020203" pitchFamily="34" charset="-79"/>
                <a:cs typeface="Gill Sans" panose="020B0502020104020203" pitchFamily="34" charset="-79"/>
              </a:rPr>
              <a:t>Clay could only see an outline of Liston in the net round. But he circled and avoided Liston constantly, and survived the round.</a:t>
            </a:r>
            <a:endParaRPr lang="en-GB" sz="1100" dirty="0">
              <a:latin typeface="Gill Sans" panose="020B0502020104020203" pitchFamily="34" charset="-79"/>
              <a:cs typeface="Gill Sans" panose="020B0502020104020203" pitchFamily="34" charset="-79"/>
            </a:endParaRPr>
          </a:p>
          <a:p>
            <a:pPr algn="just">
              <a:lnSpc>
                <a:spcPct val="100000"/>
              </a:lnSpc>
            </a:pPr>
            <a:r>
              <a:rPr lang="en-US" sz="1100" dirty="0">
                <a:latin typeface="Gill Sans" panose="020B0502020104020203" pitchFamily="34" charset="-79"/>
                <a:cs typeface="Gill Sans" panose="020B0502020104020203" pitchFamily="34" charset="-79"/>
              </a:rPr>
              <a:t>By the sixth round his sight had cleared. He had the strength to land punches repeatedly on Liston. By the 7</a:t>
            </a:r>
            <a:r>
              <a:rPr lang="en-US" sz="1100" baseline="30000" dirty="0">
                <a:latin typeface="Gill Sans" panose="020B0502020104020203" pitchFamily="34" charset="-79"/>
                <a:cs typeface="Gill Sans" panose="020B0502020104020203" pitchFamily="34" charset="-79"/>
              </a:rPr>
              <a:t>th</a:t>
            </a:r>
            <a:r>
              <a:rPr lang="en-US" sz="1100" dirty="0">
                <a:latin typeface="Gill Sans" panose="020B0502020104020203" pitchFamily="34" charset="-79"/>
                <a:cs typeface="Gill Sans" panose="020B0502020104020203" pitchFamily="34" charset="-79"/>
              </a:rPr>
              <a:t> round Liston indicated he was finished with the fight by spitting out his mouth guard. Well, this is what some think. Others think Liston spat it out in disgust, when he </a:t>
            </a:r>
            <a:r>
              <a:rPr lang="en-US" sz="1100" dirty="0" err="1">
                <a:latin typeface="Gill Sans" panose="020B0502020104020203" pitchFamily="34" charset="-79"/>
                <a:cs typeface="Gill Sans" panose="020B0502020104020203" pitchFamily="34" charset="-79"/>
              </a:rPr>
              <a:t>realised</a:t>
            </a:r>
            <a:r>
              <a:rPr lang="en-US" sz="1100" dirty="0">
                <a:latin typeface="Gill Sans" panose="020B0502020104020203" pitchFamily="34" charset="-79"/>
                <a:cs typeface="Gill Sans" panose="020B0502020104020203" pitchFamily="34" charset="-79"/>
              </a:rPr>
              <a:t> Clay was the better fighter. </a:t>
            </a:r>
            <a:endParaRPr lang="en-GB" sz="1100" dirty="0">
              <a:latin typeface="Gill Sans" panose="020B0502020104020203" pitchFamily="34" charset="-79"/>
              <a:cs typeface="Gill Sans" panose="020B0502020104020203" pitchFamily="34" charset="-79"/>
            </a:endParaRPr>
          </a:p>
          <a:p>
            <a:pPr algn="just">
              <a:lnSpc>
                <a:spcPct val="100000"/>
              </a:lnSpc>
            </a:pPr>
            <a:r>
              <a:rPr lang="en-US" sz="1100" dirty="0">
                <a:latin typeface="Gill Sans" panose="020B0502020104020203" pitchFamily="34" charset="-79"/>
                <a:cs typeface="Gill Sans" panose="020B0502020104020203" pitchFamily="34" charset="-79"/>
              </a:rPr>
              <a:t>Clay was the first to notice Liston’s mouth guard. He danced to the middle of the ring with his arms raised, dancing the jig! This has been named the "Ali Shuffle". Liston did indeed fail to stand up and fight for the seventh round, and Clay was declared the winner by technical knockout. </a:t>
            </a:r>
            <a:endParaRPr lang="en-GB" sz="1100" dirty="0">
              <a:latin typeface="Gill Sans" panose="020B0502020104020203" pitchFamily="34" charset="-79"/>
              <a:cs typeface="Gill Sans" panose="020B0502020104020203" pitchFamily="34" charset="-79"/>
            </a:endParaRPr>
          </a:p>
          <a:p>
            <a:pPr algn="just">
              <a:lnSpc>
                <a:spcPct val="100000"/>
              </a:lnSpc>
            </a:pPr>
            <a:r>
              <a:rPr lang="en-US" sz="1100" dirty="0">
                <a:latin typeface="Gill Sans" panose="020B0502020104020203" pitchFamily="34" charset="-79"/>
                <a:cs typeface="Gill Sans" panose="020B0502020104020203" pitchFamily="34" charset="-79"/>
              </a:rPr>
              <a:t>In this history-defining moment, Clay called out to the sportswriters</a:t>
            </a:r>
            <a:r>
              <a:rPr lang="en-US" sz="1100" i="1" dirty="0">
                <a:latin typeface="Gill Sans" panose="020B0502020104020203" pitchFamily="34" charset="-79"/>
                <a:cs typeface="Gill Sans" panose="020B0502020104020203" pitchFamily="34" charset="-79"/>
              </a:rPr>
              <a:t>, "Eat your words!…. I'm the greatest!..... I shook up the world!" </a:t>
            </a:r>
            <a:r>
              <a:rPr lang="en-US" sz="1100" dirty="0">
                <a:latin typeface="Gill Sans" panose="020B0502020104020203" pitchFamily="34" charset="-79"/>
                <a:cs typeface="Gill Sans" panose="020B0502020104020203" pitchFamily="34" charset="-79"/>
              </a:rPr>
              <a:t>The Louisville Lip certainly did that.</a:t>
            </a:r>
          </a:p>
        </p:txBody>
      </p:sp>
      <p:sp>
        <p:nvSpPr>
          <p:cNvPr id="6" name="Rectangle 5">
            <a:extLst>
              <a:ext uri="{FF2B5EF4-FFF2-40B4-BE49-F238E27FC236}">
                <a16:creationId xmlns:a16="http://schemas.microsoft.com/office/drawing/2014/main" id="{A008896A-DE18-7145-8E75-C05022C46610}"/>
              </a:ext>
            </a:extLst>
          </p:cNvPr>
          <p:cNvSpPr/>
          <p:nvPr/>
        </p:nvSpPr>
        <p:spPr>
          <a:xfrm>
            <a:off x="313763" y="9282313"/>
            <a:ext cx="5977218" cy="296684"/>
          </a:xfrm>
          <a:prstGeom prst="rect">
            <a:avLst/>
          </a:prstGeom>
        </p:spPr>
        <p:txBody>
          <a:bodyPr wrap="square">
            <a:spAutoFit/>
          </a:bodyPr>
          <a:lstStyle/>
          <a:p>
            <a:pPr>
              <a:lnSpc>
                <a:spcPct val="170000"/>
              </a:lnSpc>
            </a:pPr>
            <a:r>
              <a:rPr lang="en-US" sz="900" dirty="0">
                <a:latin typeface="Gill Sans" panose="020B0502020104020203" pitchFamily="34" charset="-79"/>
                <a:cs typeface="Gill Sans" panose="020B0502020104020203" pitchFamily="34" charset="-79"/>
              </a:rPr>
              <a:t>Wikipedia, note 23 </a:t>
            </a:r>
            <a:r>
              <a:rPr lang="en-US" sz="900" u="sng" dirty="0">
                <a:latin typeface="Gill Sans" panose="020B0502020104020203" pitchFamily="34" charset="-79"/>
                <a:cs typeface="Gill Sans" panose="020B0502020104020203" pitchFamily="34" charset="-79"/>
                <a:hlinkClick r:id="rId2"/>
              </a:rPr>
              <a:t>https://en.wikipedia.org/wiki/Muhammad_Ali_vs._Sonny_Liston</a:t>
            </a:r>
            <a:r>
              <a:rPr lang="en-US" sz="900" dirty="0">
                <a:latin typeface="Gill Sans" panose="020B0502020104020203" pitchFamily="34" charset="-79"/>
                <a:cs typeface="Gill Sans" panose="020B0502020104020203" pitchFamily="34" charset="-79"/>
              </a:rPr>
              <a:t> </a:t>
            </a:r>
            <a:endParaRPr lang="en-GB" sz="900" dirty="0">
              <a:latin typeface="Gill Sans" panose="020B0502020104020203" pitchFamily="34" charset="-79"/>
              <a:cs typeface="Gill Sans" panose="020B0502020104020203" pitchFamily="34" charset="-79"/>
            </a:endParaRPr>
          </a:p>
        </p:txBody>
      </p:sp>
      <p:sp>
        <p:nvSpPr>
          <p:cNvPr id="7" name="Rectangle 6">
            <a:extLst>
              <a:ext uri="{FF2B5EF4-FFF2-40B4-BE49-F238E27FC236}">
                <a16:creationId xmlns:a16="http://schemas.microsoft.com/office/drawing/2014/main" id="{FB95F3D7-A861-F645-BB13-1CC776C14E58}"/>
              </a:ext>
            </a:extLst>
          </p:cNvPr>
          <p:cNvSpPr/>
          <p:nvPr/>
        </p:nvSpPr>
        <p:spPr>
          <a:xfrm>
            <a:off x="3411071" y="2825721"/>
            <a:ext cx="45719" cy="630862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28886C0-0577-75A2-2983-A6E15112EB7C}"/>
              </a:ext>
            </a:extLst>
          </p:cNvPr>
          <p:cNvPicPr>
            <a:picLocks noChangeAspect="1"/>
          </p:cNvPicPr>
          <p:nvPr/>
        </p:nvPicPr>
        <p:blipFill>
          <a:blip r:embed="rId3"/>
          <a:stretch>
            <a:fillRect/>
          </a:stretch>
        </p:blipFill>
        <p:spPr>
          <a:xfrm>
            <a:off x="5203519" y="7629525"/>
            <a:ext cx="1087462" cy="1491376"/>
          </a:xfrm>
          <a:prstGeom prst="rect">
            <a:avLst/>
          </a:prstGeom>
        </p:spPr>
      </p:pic>
      <p:pic>
        <p:nvPicPr>
          <p:cNvPr id="12" name="Picture 11">
            <a:extLst>
              <a:ext uri="{FF2B5EF4-FFF2-40B4-BE49-F238E27FC236}">
                <a16:creationId xmlns:a16="http://schemas.microsoft.com/office/drawing/2014/main" id="{8C995BAE-F792-6D15-AED4-379A61616BCD}"/>
              </a:ext>
            </a:extLst>
          </p:cNvPr>
          <p:cNvPicPr>
            <a:picLocks noChangeAspect="1"/>
          </p:cNvPicPr>
          <p:nvPr/>
        </p:nvPicPr>
        <p:blipFill>
          <a:blip r:embed="rId3"/>
          <a:stretch>
            <a:fillRect/>
          </a:stretch>
        </p:blipFill>
        <p:spPr>
          <a:xfrm>
            <a:off x="3672840" y="7629525"/>
            <a:ext cx="1087462" cy="1491376"/>
          </a:xfrm>
          <a:prstGeom prst="rect">
            <a:avLst/>
          </a:prstGeom>
        </p:spPr>
      </p:pic>
    </p:spTree>
    <p:extLst>
      <p:ext uri="{BB962C8B-B14F-4D97-AF65-F5344CB8AC3E}">
        <p14:creationId xmlns:p14="http://schemas.microsoft.com/office/powerpoint/2010/main" val="24845695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4" ma:contentTypeDescription="Create a new document." ma:contentTypeScope="" ma:versionID="91c7e43317cf3fe01dda806635ea97fb">
  <xsd:schema xmlns:xsd="http://www.w3.org/2001/XMLSchema" xmlns:xs="http://www.w3.org/2001/XMLSchema" xmlns:p="http://schemas.microsoft.com/office/2006/metadata/properties" xmlns:ns2="3daa3796-40a0-4fe0-acc9-e99f93d22791" xmlns:ns3="699b7773-a9c6-4390-9b00-6e425b8b77a1" targetNamespace="http://schemas.microsoft.com/office/2006/metadata/properties" ma:root="true" ma:fieldsID="7278492afea5bacf4ee71972057ea41a" ns2:_="" ns3:_="">
    <xsd:import namespace="3daa3796-40a0-4fe0-acc9-e99f93d22791"/>
    <xsd:import namespace="699b7773-a9c6-4390-9b00-6e425b8b77a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73442f9-f3bd-4a47-a334-1d70acc40e1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99b7773-a9c6-4390-9b00-6e425b8b77a1"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ef5af666-d48c-4617-8b6f-563a4d4922fd}" ma:internalName="TaxCatchAll" ma:showField="CatchAllData" ma:web="699b7773-a9c6-4390-9b00-6e425b8b77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08B857-054F-45EF-ABB1-5E3796338254}"/>
</file>

<file path=customXml/itemProps2.xml><?xml version="1.0" encoding="utf-8"?>
<ds:datastoreItem xmlns:ds="http://schemas.openxmlformats.org/officeDocument/2006/customXml" ds:itemID="{D30FF94E-18B2-452F-ACD1-F39D6BEC7409}"/>
</file>

<file path=docProps/app.xml><?xml version="1.0" encoding="utf-8"?>
<Properties xmlns="http://schemas.openxmlformats.org/officeDocument/2006/extended-properties" xmlns:vt="http://schemas.openxmlformats.org/officeDocument/2006/docPropsVTypes">
  <Template>Office Theme</Template>
  <TotalTime>22</TotalTime>
  <Words>532</Words>
  <Application>Microsoft Office PowerPoint</Application>
  <PresentationFormat>Custom</PresentationFormat>
  <Paragraphs>11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Gill Sans</vt:lpstr>
      <vt:lpstr>Gill Sans MT</vt:lpstr>
      <vt:lpstr>Gill Sans MT Condensed</vt:lpstr>
      <vt:lpstr>Office Theme</vt:lpstr>
      <vt:lpstr>MATCH REPORT Sonny Liston Vs Cassius Clay   February 25th 1964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MATCH REPORT Sonny Liston Vs Cassius Clay   February 25th 1964</dc:title>
  <dc:creator>Rachel Hancock</dc:creator>
  <cp:lastModifiedBy>Kate Christopher</cp:lastModifiedBy>
  <cp:revision>7</cp:revision>
  <dcterms:created xsi:type="dcterms:W3CDTF">2021-09-13T14:53:20Z</dcterms:created>
  <dcterms:modified xsi:type="dcterms:W3CDTF">2022-07-01T08:54:38Z</dcterms:modified>
</cp:coreProperties>
</file>