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9" r:id="rId3"/>
    <p:sldId id="260" r:id="rId4"/>
    <p:sldId id="264" r:id="rId5"/>
    <p:sldId id="261" r:id="rId6"/>
    <p:sldId id="262" r:id="rId7"/>
    <p:sldId id="263"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2587"/>
    <a:srgbClr val="0000FF"/>
    <a:srgbClr val="C399C0"/>
    <a:srgbClr val="F9F4F8"/>
    <a:srgbClr val="E7D0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CEB86-5042-6948-AA15-51884E5E6C59}" v="11" dt="2021-10-18T15:04:03.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16"/>
    <p:restoredTop sz="94525"/>
  </p:normalViewPr>
  <p:slideViewPr>
    <p:cSldViewPr snapToGrid="0" snapToObjects="1">
      <p:cViewPr varScale="1">
        <p:scale>
          <a:sx n="52" d="100"/>
          <a:sy n="52" d="100"/>
        </p:scale>
        <p:origin x="10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9C54E-DCE6-CD4B-8722-76356A622D81}"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18552-014C-1642-BD84-924B214BB68B}" type="slidenum">
              <a:rPr lang="en-US" smtClean="0"/>
              <a:t>‹#›</a:t>
            </a:fld>
            <a:endParaRPr lang="en-US"/>
          </a:p>
        </p:txBody>
      </p:sp>
    </p:spTree>
    <p:extLst>
      <p:ext uri="{BB962C8B-B14F-4D97-AF65-F5344CB8AC3E}">
        <p14:creationId xmlns:p14="http://schemas.microsoft.com/office/powerpoint/2010/main" val="22672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18552-014C-1642-BD84-924B214BB68B}" type="slidenum">
              <a:rPr lang="en-US" smtClean="0"/>
              <a:t>1</a:t>
            </a:fld>
            <a:endParaRPr lang="en-US"/>
          </a:p>
        </p:txBody>
      </p:sp>
    </p:spTree>
    <p:extLst>
      <p:ext uri="{BB962C8B-B14F-4D97-AF65-F5344CB8AC3E}">
        <p14:creationId xmlns:p14="http://schemas.microsoft.com/office/powerpoint/2010/main" val="1404038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8259-5034-EB46-A557-1F1FF5643042}"/>
              </a:ext>
            </a:extLst>
          </p:cNvPr>
          <p:cNvSpPr>
            <a:spLocks noGrp="1"/>
          </p:cNvSpPr>
          <p:nvPr>
            <p:ph type="ctrTitle"/>
          </p:nvPr>
        </p:nvSpPr>
        <p:spPr>
          <a:xfrm>
            <a:off x="2553149" y="1906261"/>
            <a:ext cx="6500910" cy="2387600"/>
          </a:xfrm>
        </p:spPr>
        <p:txBody>
          <a:bodyPr anchor="b"/>
          <a:lstStyle>
            <a:lvl1pPr algn="ctr">
              <a:defRPr sz="6000" b="1" i="0">
                <a:solidFill>
                  <a:schemeClr val="tx1"/>
                </a:solidFill>
                <a:latin typeface="Gill Sans MT" panose="020B0502020104020203" pitchFamily="34"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7A5AF78-64CA-B546-BEAC-8C9D6AF97CDF}"/>
              </a:ext>
            </a:extLst>
          </p:cNvPr>
          <p:cNvSpPr>
            <a:spLocks noGrp="1"/>
          </p:cNvSpPr>
          <p:nvPr>
            <p:ph type="subTitle" idx="1"/>
          </p:nvPr>
        </p:nvSpPr>
        <p:spPr>
          <a:xfrm>
            <a:off x="2553148" y="4474945"/>
            <a:ext cx="650091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2" name="Rectangle 11">
            <a:extLst>
              <a:ext uri="{FF2B5EF4-FFF2-40B4-BE49-F238E27FC236}">
                <a16:creationId xmlns:a16="http://schemas.microsoft.com/office/drawing/2014/main" id="{0DF4B1C1-5FBC-B941-A55B-60925D6330EE}"/>
              </a:ext>
            </a:extLst>
          </p:cNvPr>
          <p:cNvSpPr/>
          <p:nvPr userDrawn="1"/>
        </p:nvSpPr>
        <p:spPr>
          <a:xfrm>
            <a:off x="6059346" y="6606931"/>
            <a:ext cx="6096000" cy="215444"/>
          </a:xfrm>
          <a:prstGeom prst="rect">
            <a:avLst/>
          </a:prstGeom>
        </p:spPr>
        <p:txBody>
          <a:bodyPr>
            <a:spAutoFit/>
          </a:bodyPr>
          <a:lstStyle/>
          <a:p>
            <a:pPr algn="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46910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2A53BA-76DC-FE4F-8DE7-BF1DAD317ED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368004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2A53BA-76DC-FE4F-8DE7-BF1DAD317ED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3" name="Picture Placeholder 2">
            <a:extLst>
              <a:ext uri="{FF2B5EF4-FFF2-40B4-BE49-F238E27FC236}">
                <a16:creationId xmlns:a16="http://schemas.microsoft.com/office/drawing/2014/main" id="{481149CA-2E38-FB47-A704-132474F95155}"/>
              </a:ext>
            </a:extLst>
          </p:cNvPr>
          <p:cNvSpPr>
            <a:spLocks noGrp="1"/>
          </p:cNvSpPr>
          <p:nvPr>
            <p:ph type="pic" sz="quarter" idx="10"/>
          </p:nvPr>
        </p:nvSpPr>
        <p:spPr>
          <a:xfrm>
            <a:off x="500063" y="461169"/>
            <a:ext cx="11422062" cy="5935662"/>
          </a:xfrm>
          <a:solidFill>
            <a:schemeClr val="bg2"/>
          </a:solidFill>
        </p:spPr>
        <p:txBody>
          <a:bodyPr/>
          <a:lstStyle/>
          <a:p>
            <a:endParaRPr lang="en-US"/>
          </a:p>
        </p:txBody>
      </p:sp>
    </p:spTree>
    <p:extLst>
      <p:ext uri="{BB962C8B-B14F-4D97-AF65-F5344CB8AC3E}">
        <p14:creationId xmlns:p14="http://schemas.microsoft.com/office/powerpoint/2010/main" val="223232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803175-CD89-4B4F-8F88-F3236B93C11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3" name="Picture Placeholder 2">
            <a:extLst>
              <a:ext uri="{FF2B5EF4-FFF2-40B4-BE49-F238E27FC236}">
                <a16:creationId xmlns:a16="http://schemas.microsoft.com/office/drawing/2014/main" id="{BE13F9BE-EF5C-534D-98BA-03D14E4191C9}"/>
              </a:ext>
            </a:extLst>
          </p:cNvPr>
          <p:cNvSpPr>
            <a:spLocks noGrp="1"/>
          </p:cNvSpPr>
          <p:nvPr>
            <p:ph type="pic" sz="quarter" idx="10"/>
          </p:nvPr>
        </p:nvSpPr>
        <p:spPr>
          <a:xfrm>
            <a:off x="500063" y="461169"/>
            <a:ext cx="11422062" cy="5935662"/>
          </a:xfrm>
          <a:solidFill>
            <a:schemeClr val="bg2"/>
          </a:solidFill>
        </p:spPr>
        <p:txBody>
          <a:bodyPr/>
          <a:lstStyle/>
          <a:p>
            <a:endParaRPr lang="en-US"/>
          </a:p>
        </p:txBody>
      </p:sp>
    </p:spTree>
    <p:extLst>
      <p:ext uri="{BB962C8B-B14F-4D97-AF65-F5344CB8AC3E}">
        <p14:creationId xmlns:p14="http://schemas.microsoft.com/office/powerpoint/2010/main" val="141272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803175-CD89-4B4F-8F88-F3236B93C11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3" name="Picture Placeholder 2">
            <a:extLst>
              <a:ext uri="{FF2B5EF4-FFF2-40B4-BE49-F238E27FC236}">
                <a16:creationId xmlns:a16="http://schemas.microsoft.com/office/drawing/2014/main" id="{BE13F9BE-EF5C-534D-98BA-03D14E4191C9}"/>
              </a:ext>
            </a:extLst>
          </p:cNvPr>
          <p:cNvSpPr>
            <a:spLocks noGrp="1"/>
          </p:cNvSpPr>
          <p:nvPr>
            <p:ph type="pic" sz="quarter" idx="10"/>
          </p:nvPr>
        </p:nvSpPr>
        <p:spPr>
          <a:xfrm>
            <a:off x="500063" y="461169"/>
            <a:ext cx="11422062" cy="5935662"/>
          </a:xfrm>
          <a:solidFill>
            <a:schemeClr val="bg2"/>
          </a:solidFill>
        </p:spPr>
        <p:txBody>
          <a:bodyPr/>
          <a:lstStyle/>
          <a:p>
            <a:endParaRPr lang="en-US"/>
          </a:p>
        </p:txBody>
      </p:sp>
    </p:spTree>
    <p:extLst>
      <p:ext uri="{BB962C8B-B14F-4D97-AF65-F5344CB8AC3E}">
        <p14:creationId xmlns:p14="http://schemas.microsoft.com/office/powerpoint/2010/main" val="3446298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803175-CD89-4B4F-8F88-F3236B93C11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2829958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803175-CD89-4B4F-8F88-F3236B93C11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3" name="Picture Placeholder 2">
            <a:extLst>
              <a:ext uri="{FF2B5EF4-FFF2-40B4-BE49-F238E27FC236}">
                <a16:creationId xmlns:a16="http://schemas.microsoft.com/office/drawing/2014/main" id="{BE13F9BE-EF5C-534D-98BA-03D14E4191C9}"/>
              </a:ext>
            </a:extLst>
          </p:cNvPr>
          <p:cNvSpPr>
            <a:spLocks noGrp="1"/>
          </p:cNvSpPr>
          <p:nvPr>
            <p:ph type="pic" sz="quarter" idx="10"/>
          </p:nvPr>
        </p:nvSpPr>
        <p:spPr>
          <a:xfrm>
            <a:off x="478249" y="571366"/>
            <a:ext cx="3540860" cy="4589295"/>
          </a:xfrm>
          <a:solidFill>
            <a:schemeClr val="bg2"/>
          </a:solidFill>
        </p:spPr>
        <p:txBody>
          <a:bodyPr/>
          <a:lstStyle/>
          <a:p>
            <a:endParaRPr lang="en-US"/>
          </a:p>
        </p:txBody>
      </p:sp>
      <p:sp>
        <p:nvSpPr>
          <p:cNvPr id="4" name="Picture Placeholder 2">
            <a:extLst>
              <a:ext uri="{FF2B5EF4-FFF2-40B4-BE49-F238E27FC236}">
                <a16:creationId xmlns:a16="http://schemas.microsoft.com/office/drawing/2014/main" id="{5065220D-AF67-CA49-81EA-028A331022F3}"/>
              </a:ext>
            </a:extLst>
          </p:cNvPr>
          <p:cNvSpPr>
            <a:spLocks noGrp="1"/>
          </p:cNvSpPr>
          <p:nvPr>
            <p:ph type="pic" sz="quarter" idx="11"/>
          </p:nvPr>
        </p:nvSpPr>
        <p:spPr>
          <a:xfrm>
            <a:off x="4338084" y="571366"/>
            <a:ext cx="3540860" cy="4589295"/>
          </a:xfrm>
          <a:solidFill>
            <a:schemeClr val="bg2"/>
          </a:solidFill>
        </p:spPr>
        <p:txBody>
          <a:bodyPr/>
          <a:lstStyle/>
          <a:p>
            <a:endParaRPr lang="en-US"/>
          </a:p>
        </p:txBody>
      </p:sp>
      <p:sp>
        <p:nvSpPr>
          <p:cNvPr id="5" name="Picture Placeholder 2">
            <a:extLst>
              <a:ext uri="{FF2B5EF4-FFF2-40B4-BE49-F238E27FC236}">
                <a16:creationId xmlns:a16="http://schemas.microsoft.com/office/drawing/2014/main" id="{D7AB80C6-7610-7F47-AED8-713CAB8EA508}"/>
              </a:ext>
            </a:extLst>
          </p:cNvPr>
          <p:cNvSpPr>
            <a:spLocks noGrp="1"/>
          </p:cNvSpPr>
          <p:nvPr>
            <p:ph type="pic" sz="quarter" idx="12"/>
          </p:nvPr>
        </p:nvSpPr>
        <p:spPr>
          <a:xfrm>
            <a:off x="8197919" y="571366"/>
            <a:ext cx="3540860" cy="4589295"/>
          </a:xfrm>
          <a:solidFill>
            <a:schemeClr val="bg2"/>
          </a:solidFill>
        </p:spPr>
        <p:txBody>
          <a:bodyPr/>
          <a:lstStyle/>
          <a:p>
            <a:endParaRPr lang="en-US"/>
          </a:p>
        </p:txBody>
      </p:sp>
    </p:spTree>
    <p:extLst>
      <p:ext uri="{BB962C8B-B14F-4D97-AF65-F5344CB8AC3E}">
        <p14:creationId xmlns:p14="http://schemas.microsoft.com/office/powerpoint/2010/main" val="2805066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69D0-D44F-CD45-B624-A9D81B479B42}"/>
              </a:ext>
            </a:extLst>
          </p:cNvPr>
          <p:cNvSpPr>
            <a:spLocks noGrp="1"/>
          </p:cNvSpPr>
          <p:nvPr>
            <p:ph type="title"/>
          </p:nvPr>
        </p:nvSpPr>
        <p:spPr/>
        <p:txBody>
          <a:bodyPr/>
          <a:lstStyle/>
          <a:p>
            <a:r>
              <a:rPr lang="en-GB"/>
              <a:t>Click to edit Master title style</a:t>
            </a:r>
            <a:endParaRPr lang="en-US"/>
          </a:p>
        </p:txBody>
      </p:sp>
      <p:sp>
        <p:nvSpPr>
          <p:cNvPr id="5" name="Rectangle 4">
            <a:extLst>
              <a:ext uri="{FF2B5EF4-FFF2-40B4-BE49-F238E27FC236}">
                <a16:creationId xmlns:a16="http://schemas.microsoft.com/office/drawing/2014/main" id="{C170151E-B3F2-4242-9247-88577D1943C5}"/>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322923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47D9-C225-4641-ADA3-7786F1703E04}"/>
              </a:ext>
            </a:extLst>
          </p:cNvPr>
          <p:cNvSpPr>
            <a:spLocks noGrp="1"/>
          </p:cNvSpPr>
          <p:nvPr>
            <p:ph type="title"/>
          </p:nvPr>
        </p:nvSpPr>
        <p:spPr>
          <a:xfrm>
            <a:off x="417576" y="365125"/>
            <a:ext cx="7227408" cy="1325563"/>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C960315-04A6-B742-B960-75F13F3E7CE0}"/>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FE8179D3-23A7-794C-ABE8-6BF2C6274DE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65344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47D9-C225-4641-ADA3-7786F1703E04}"/>
              </a:ext>
            </a:extLst>
          </p:cNvPr>
          <p:cNvSpPr>
            <a:spLocks noGrp="1"/>
          </p:cNvSpPr>
          <p:nvPr>
            <p:ph type="title"/>
          </p:nvPr>
        </p:nvSpPr>
        <p:spPr/>
        <p:txBody>
          <a:bodyPr/>
          <a:lstStyle>
            <a:lvl1pPr>
              <a:defRPr>
                <a:solidFill>
                  <a:schemeClr val="tx2"/>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C960315-04A6-B742-B960-75F13F3E7CE0}"/>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B69F71AB-EC14-7341-BA43-76CF456E4F18}"/>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171942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DBFB-AC89-C544-B7EA-37A991FB2A31}"/>
              </a:ext>
            </a:extLst>
          </p:cNvPr>
          <p:cNvSpPr>
            <a:spLocks noGrp="1"/>
          </p:cNvSpPr>
          <p:nvPr>
            <p:ph type="title"/>
          </p:nvPr>
        </p:nvSpPr>
        <p:spPr>
          <a:xfrm>
            <a:off x="4029745" y="1586908"/>
            <a:ext cx="7430543" cy="2852737"/>
          </a:xfrm>
        </p:spPr>
        <p:txBody>
          <a:bodyPr anchor="b"/>
          <a:lstStyle>
            <a:lvl1pPr algn="ctr">
              <a:defRPr sz="6000">
                <a:solidFill>
                  <a:schemeClr val="tx2"/>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0D74A60-95E0-7B4E-A041-2CB085DB2E43}"/>
              </a:ext>
            </a:extLst>
          </p:cNvPr>
          <p:cNvSpPr>
            <a:spLocks noGrp="1"/>
          </p:cNvSpPr>
          <p:nvPr>
            <p:ph type="body" idx="1"/>
          </p:nvPr>
        </p:nvSpPr>
        <p:spPr>
          <a:xfrm>
            <a:off x="4029745" y="4466633"/>
            <a:ext cx="7430543"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1" name="Rectangle 10">
            <a:extLst>
              <a:ext uri="{FF2B5EF4-FFF2-40B4-BE49-F238E27FC236}">
                <a16:creationId xmlns:a16="http://schemas.microsoft.com/office/drawing/2014/main" id="{11909FC8-C980-1643-BCB1-FB9489EA397E}"/>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425205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F4DE-2AF8-E944-A985-0616DC1CBE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968E00-2A4A-0449-B82B-B60C370D6AF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7F7451-A596-BB4B-A25D-360998AC8F4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895EF21C-8F76-A244-8BEE-46AB4C08DD9E}"/>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139396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834549FE-4C76-0F4D-9E05-3702D1E16E43}"/>
              </a:ext>
            </a:extLst>
          </p:cNvPr>
          <p:cNvPicPr>
            <a:picLocks noChangeAspect="1"/>
          </p:cNvPicPr>
          <p:nvPr userDrawn="1"/>
        </p:nvPicPr>
        <p:blipFill>
          <a:blip r:embed="rId2"/>
          <a:stretch>
            <a:fillRect/>
          </a:stretch>
        </p:blipFill>
        <p:spPr>
          <a:xfrm>
            <a:off x="4837176" y="0"/>
            <a:ext cx="12192000" cy="6858000"/>
          </a:xfrm>
          <a:prstGeom prst="rect">
            <a:avLst/>
          </a:prstGeom>
        </p:spPr>
      </p:pic>
      <p:sp>
        <p:nvSpPr>
          <p:cNvPr id="2" name="Title 1">
            <a:extLst>
              <a:ext uri="{FF2B5EF4-FFF2-40B4-BE49-F238E27FC236}">
                <a16:creationId xmlns:a16="http://schemas.microsoft.com/office/drawing/2014/main" id="{3C32F4DE-2AF8-E944-A985-0616DC1CBE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968E00-2A4A-0449-B82B-B60C370D6AF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7F7451-A596-BB4B-A25D-360998AC8F4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ectangle 12">
            <a:extLst>
              <a:ext uri="{FF2B5EF4-FFF2-40B4-BE49-F238E27FC236}">
                <a16:creationId xmlns:a16="http://schemas.microsoft.com/office/drawing/2014/main" id="{CAFCD61D-C2AF-0D43-92E7-FF5C6D5B5A8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216878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2AAB-DF64-4248-800F-801E4E45DDDC}"/>
              </a:ext>
            </a:extLst>
          </p:cNvPr>
          <p:cNvSpPr>
            <a:spLocks noGrp="1"/>
          </p:cNvSpPr>
          <p:nvPr>
            <p:ph type="title"/>
          </p:nvPr>
        </p:nvSpPr>
        <p:spPr>
          <a:xfrm>
            <a:off x="839788" y="365125"/>
            <a:ext cx="10515600" cy="132556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3B96DA1-F466-1845-8B6C-38BD4B210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212196-70C9-BD44-A0E0-00ABF26B58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76DE641-4E3F-284C-A3AA-A017227C8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461BE7-7549-D141-A078-61D292FCE9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Rectangle 10">
            <a:extLst>
              <a:ext uri="{FF2B5EF4-FFF2-40B4-BE49-F238E27FC236}">
                <a16:creationId xmlns:a16="http://schemas.microsoft.com/office/drawing/2014/main" id="{D6F67865-6F04-4248-9A07-8C0EB781BAB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112569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69D0-D44F-CD45-B624-A9D81B479B42}"/>
              </a:ext>
            </a:extLst>
          </p:cNvPr>
          <p:cNvSpPr>
            <a:spLocks noGrp="1"/>
          </p:cNvSpPr>
          <p:nvPr>
            <p:ph type="title"/>
          </p:nvPr>
        </p:nvSpPr>
        <p:spPr>
          <a:xfrm>
            <a:off x="5854889" y="365125"/>
            <a:ext cx="5977719" cy="1325563"/>
          </a:xfrm>
        </p:spPr>
        <p:txBody>
          <a:bodyPr/>
          <a:lstStyle/>
          <a:p>
            <a:r>
              <a:rPr lang="en-GB" dirty="0"/>
              <a:t>Click to edit Master title style</a:t>
            </a:r>
            <a:endParaRPr lang="en-US" dirty="0"/>
          </a:p>
        </p:txBody>
      </p:sp>
      <p:sp>
        <p:nvSpPr>
          <p:cNvPr id="7" name="Content Placeholder 3">
            <a:extLst>
              <a:ext uri="{FF2B5EF4-FFF2-40B4-BE49-F238E27FC236}">
                <a16:creationId xmlns:a16="http://schemas.microsoft.com/office/drawing/2014/main" id="{53EACC97-2CAD-DD4B-BA18-0828129C1514}"/>
              </a:ext>
            </a:extLst>
          </p:cNvPr>
          <p:cNvSpPr>
            <a:spLocks noGrp="1"/>
          </p:cNvSpPr>
          <p:nvPr>
            <p:ph sz="half" idx="2"/>
          </p:nvPr>
        </p:nvSpPr>
        <p:spPr>
          <a:xfrm>
            <a:off x="5854889" y="1886779"/>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a:extLst>
              <a:ext uri="{FF2B5EF4-FFF2-40B4-BE49-F238E27FC236}">
                <a16:creationId xmlns:a16="http://schemas.microsoft.com/office/drawing/2014/main" id="{7A8BACC1-4060-9447-A02F-8C6C66EBB05F}"/>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5" name="Picture Placeholder 5">
            <a:extLst>
              <a:ext uri="{FF2B5EF4-FFF2-40B4-BE49-F238E27FC236}">
                <a16:creationId xmlns:a16="http://schemas.microsoft.com/office/drawing/2014/main" id="{725EAF55-37A5-A343-A9FA-A46719E1C9BB}"/>
              </a:ext>
            </a:extLst>
          </p:cNvPr>
          <p:cNvSpPr>
            <a:spLocks noGrp="1"/>
          </p:cNvSpPr>
          <p:nvPr>
            <p:ph type="pic" sz="quarter" idx="10"/>
          </p:nvPr>
        </p:nvSpPr>
        <p:spPr>
          <a:xfrm>
            <a:off x="795751" y="1560237"/>
            <a:ext cx="4746625" cy="4748212"/>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144627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69D0-D44F-CD45-B624-A9D81B479B42}"/>
              </a:ext>
            </a:extLst>
          </p:cNvPr>
          <p:cNvSpPr>
            <a:spLocks noGrp="1"/>
          </p:cNvSpPr>
          <p:nvPr>
            <p:ph type="title"/>
          </p:nvPr>
        </p:nvSpPr>
        <p:spPr>
          <a:xfrm>
            <a:off x="611962" y="365125"/>
            <a:ext cx="5977719" cy="1325563"/>
          </a:xfrm>
        </p:spPr>
        <p:txBody>
          <a:bodyPr/>
          <a:lstStyle/>
          <a:p>
            <a:r>
              <a:rPr lang="en-GB" dirty="0"/>
              <a:t>Click to edit Master title style</a:t>
            </a:r>
            <a:endParaRPr lang="en-US" dirty="0"/>
          </a:p>
        </p:txBody>
      </p:sp>
      <p:sp>
        <p:nvSpPr>
          <p:cNvPr id="7" name="Content Placeholder 3">
            <a:extLst>
              <a:ext uri="{FF2B5EF4-FFF2-40B4-BE49-F238E27FC236}">
                <a16:creationId xmlns:a16="http://schemas.microsoft.com/office/drawing/2014/main" id="{53EACC97-2CAD-DD4B-BA18-0828129C1514}"/>
              </a:ext>
            </a:extLst>
          </p:cNvPr>
          <p:cNvSpPr>
            <a:spLocks noGrp="1"/>
          </p:cNvSpPr>
          <p:nvPr>
            <p:ph sz="half" idx="2"/>
          </p:nvPr>
        </p:nvSpPr>
        <p:spPr>
          <a:xfrm>
            <a:off x="611962" y="1886779"/>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ectangle 12">
            <a:extLst>
              <a:ext uri="{FF2B5EF4-FFF2-40B4-BE49-F238E27FC236}">
                <a16:creationId xmlns:a16="http://schemas.microsoft.com/office/drawing/2014/main" id="{2A46BE3D-6F40-F648-BB84-24DECC42BF68}"/>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6" name="Picture Placeholder 5">
            <a:extLst>
              <a:ext uri="{FF2B5EF4-FFF2-40B4-BE49-F238E27FC236}">
                <a16:creationId xmlns:a16="http://schemas.microsoft.com/office/drawing/2014/main" id="{4FAEAA85-E0C6-3448-A41F-FAA8B81E58ED}"/>
              </a:ext>
            </a:extLst>
          </p:cNvPr>
          <p:cNvSpPr>
            <a:spLocks noGrp="1"/>
          </p:cNvSpPr>
          <p:nvPr>
            <p:ph type="pic" sz="quarter" idx="10"/>
          </p:nvPr>
        </p:nvSpPr>
        <p:spPr>
          <a:xfrm>
            <a:off x="6222517" y="1560237"/>
            <a:ext cx="4746625" cy="4748212"/>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117010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2CDCC-FE2F-5B4D-8516-9C0DC219D3D1}"/>
              </a:ext>
            </a:extLst>
          </p:cNvPr>
          <p:cNvSpPr>
            <a:spLocks noGrp="1"/>
          </p:cNvSpPr>
          <p:nvPr>
            <p:ph type="title"/>
          </p:nvPr>
        </p:nvSpPr>
        <p:spPr>
          <a:xfrm>
            <a:off x="417576"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3D18241-B71E-9F40-B00A-C7BA25615CB5}"/>
              </a:ext>
            </a:extLst>
          </p:cNvPr>
          <p:cNvSpPr>
            <a:spLocks noGrp="1"/>
          </p:cNvSpPr>
          <p:nvPr>
            <p:ph type="body" idx="1"/>
          </p:nvPr>
        </p:nvSpPr>
        <p:spPr>
          <a:xfrm>
            <a:off x="417576"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6510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4" r:id="rId5"/>
    <p:sldLayoutId id="2147483652" r:id="rId6"/>
    <p:sldLayoutId id="2147483653" r:id="rId7"/>
    <p:sldLayoutId id="2147483654" r:id="rId8"/>
    <p:sldLayoutId id="2147483662" r:id="rId9"/>
    <p:sldLayoutId id="2147483663" r:id="rId10"/>
    <p:sldLayoutId id="2147483666" r:id="rId11"/>
    <p:sldLayoutId id="2147483667" r:id="rId12"/>
    <p:sldLayoutId id="2147483665" r:id="rId13"/>
    <p:sldLayoutId id="2147483655" r:id="rId14"/>
    <p:sldLayoutId id="2147483668" r:id="rId15"/>
    <p:sldLayoutId id="2147483661" r:id="rId16"/>
  </p:sldLayoutIdLst>
  <p:txStyles>
    <p:titleStyle>
      <a:lvl1pPr algn="l" defTabSz="914400" rtl="0" eaLnBrk="1" latinLnBrk="0" hangingPunct="1">
        <a:lnSpc>
          <a:spcPct val="90000"/>
        </a:lnSpc>
        <a:spcBef>
          <a:spcPct val="0"/>
        </a:spcBef>
        <a:buNone/>
        <a:defRPr sz="4400" b="1" i="0" kern="1200">
          <a:solidFill>
            <a:schemeClr val="tx2"/>
          </a:solidFill>
          <a:latin typeface="Gill Sans MT" panose="020B0502020104020203" pitchFamily="34" charset="77"/>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ommons.wikimedia.org/w/index.php?curid=4020336"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EF8A-EFB7-994D-8EF1-46784B4E6082}"/>
              </a:ext>
            </a:extLst>
          </p:cNvPr>
          <p:cNvSpPr>
            <a:spLocks noGrp="1"/>
          </p:cNvSpPr>
          <p:nvPr>
            <p:ph type="ctrTitle"/>
          </p:nvPr>
        </p:nvSpPr>
        <p:spPr/>
        <p:txBody>
          <a:bodyPr>
            <a:normAutofit/>
          </a:bodyPr>
          <a:lstStyle/>
          <a:p>
            <a:r>
              <a:rPr lang="en-US" dirty="0"/>
              <a:t>The First </a:t>
            </a:r>
            <a:br>
              <a:rPr lang="en-US" dirty="0"/>
            </a:br>
            <a:r>
              <a:rPr lang="en-US" dirty="0"/>
              <a:t>Mosque</a:t>
            </a:r>
            <a:endParaRPr lang="en-US" b="1" dirty="0">
              <a:latin typeface="Gill Sans MT" panose="020B0502020104020203" pitchFamily="34" charset="77"/>
              <a:cs typeface="Calibri" panose="020F0502020204030204" pitchFamily="34" charset="0"/>
            </a:endParaRPr>
          </a:p>
        </p:txBody>
      </p:sp>
      <p:sp>
        <p:nvSpPr>
          <p:cNvPr id="3" name="Subtitle 2">
            <a:extLst>
              <a:ext uri="{FF2B5EF4-FFF2-40B4-BE49-F238E27FC236}">
                <a16:creationId xmlns:a16="http://schemas.microsoft.com/office/drawing/2014/main" id="{C6A0A596-488A-7E42-A388-CAECC118426A}"/>
              </a:ext>
            </a:extLst>
          </p:cNvPr>
          <p:cNvSpPr>
            <a:spLocks noGrp="1"/>
          </p:cNvSpPr>
          <p:nvPr>
            <p:ph type="subTitle" idx="1"/>
          </p:nvPr>
        </p:nvSpPr>
        <p:spPr/>
        <p:txBody>
          <a:bodyPr/>
          <a:lstStyle/>
          <a:p>
            <a:pPr marL="0" indent="0">
              <a:buNone/>
            </a:pPr>
            <a:r>
              <a:rPr lang="en-US" dirty="0"/>
              <a:t>Date </a:t>
            </a:r>
          </a:p>
        </p:txBody>
      </p:sp>
    </p:spTree>
    <p:extLst>
      <p:ext uri="{BB962C8B-B14F-4D97-AF65-F5344CB8AC3E}">
        <p14:creationId xmlns:p14="http://schemas.microsoft.com/office/powerpoint/2010/main" val="282473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C753-D1F6-3A44-9FB6-FAB9D79EC616}"/>
              </a:ext>
            </a:extLst>
          </p:cNvPr>
          <p:cNvSpPr>
            <a:spLocks noGrp="1"/>
          </p:cNvSpPr>
          <p:nvPr>
            <p:ph type="title"/>
          </p:nvPr>
        </p:nvSpPr>
        <p:spPr/>
        <p:txBody>
          <a:bodyPr/>
          <a:lstStyle/>
          <a:p>
            <a:r>
              <a:rPr lang="en-US" dirty="0" err="1"/>
              <a:t>Quba</a:t>
            </a:r>
            <a:r>
              <a:rPr lang="en-US" dirty="0"/>
              <a:t> Mosque, Madinah</a:t>
            </a:r>
          </a:p>
        </p:txBody>
      </p:sp>
      <p:sp>
        <p:nvSpPr>
          <p:cNvPr id="3" name="Content Placeholder 2">
            <a:extLst>
              <a:ext uri="{FF2B5EF4-FFF2-40B4-BE49-F238E27FC236}">
                <a16:creationId xmlns:a16="http://schemas.microsoft.com/office/drawing/2014/main" id="{42024F85-660C-4B41-BDE7-37BC42B2F948}"/>
              </a:ext>
            </a:extLst>
          </p:cNvPr>
          <p:cNvSpPr>
            <a:spLocks noGrp="1"/>
          </p:cNvSpPr>
          <p:nvPr>
            <p:ph sz="half" idx="1"/>
          </p:nvPr>
        </p:nvSpPr>
        <p:spPr>
          <a:xfrm>
            <a:off x="493776" y="1852930"/>
            <a:ext cx="5181600" cy="4351338"/>
          </a:xfrm>
          <a:solidFill>
            <a:schemeClr val="bg2"/>
          </a:solidFill>
          <a:ln>
            <a:solidFill>
              <a:schemeClr val="accent1"/>
            </a:solidFill>
          </a:ln>
        </p:spPr>
        <p:txBody>
          <a:bodyPr>
            <a:normAutofit/>
          </a:bodyPr>
          <a:lstStyle/>
          <a:p>
            <a:r>
              <a:rPr lang="en-US" sz="2000" dirty="0"/>
              <a:t>Image search: the ‘</a:t>
            </a:r>
            <a:r>
              <a:rPr lang="en-US" sz="2000" dirty="0" err="1"/>
              <a:t>Quba</a:t>
            </a:r>
            <a:r>
              <a:rPr lang="en-US" sz="2000" dirty="0"/>
              <a:t> Mosque’ entry on Wikipedia has many images of this mosque through the ages.  </a:t>
            </a:r>
          </a:p>
        </p:txBody>
      </p:sp>
      <p:sp>
        <p:nvSpPr>
          <p:cNvPr id="4" name="Content Placeholder 3">
            <a:extLst>
              <a:ext uri="{FF2B5EF4-FFF2-40B4-BE49-F238E27FC236}">
                <a16:creationId xmlns:a16="http://schemas.microsoft.com/office/drawing/2014/main" id="{38E87968-41EF-6243-B06B-ED5A22430421}"/>
              </a:ext>
            </a:extLst>
          </p:cNvPr>
          <p:cNvSpPr>
            <a:spLocks noGrp="1"/>
          </p:cNvSpPr>
          <p:nvPr>
            <p:ph sz="half" idx="2"/>
          </p:nvPr>
        </p:nvSpPr>
        <p:spPr>
          <a:solidFill>
            <a:schemeClr val="bg2"/>
          </a:solidFill>
          <a:ln>
            <a:solidFill>
              <a:schemeClr val="accent1"/>
            </a:solidFill>
          </a:ln>
        </p:spPr>
        <p:txBody>
          <a:bodyPr/>
          <a:lstStyle/>
          <a:p>
            <a:endParaRPr lang="en-US" dirty="0"/>
          </a:p>
        </p:txBody>
      </p:sp>
    </p:spTree>
    <p:extLst>
      <p:ext uri="{BB962C8B-B14F-4D97-AF65-F5344CB8AC3E}">
        <p14:creationId xmlns:p14="http://schemas.microsoft.com/office/powerpoint/2010/main" val="418401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1E15-75CC-154C-8C7E-045E059CBA4D}"/>
              </a:ext>
            </a:extLst>
          </p:cNvPr>
          <p:cNvSpPr>
            <a:spLocks noGrp="1"/>
          </p:cNvSpPr>
          <p:nvPr>
            <p:ph type="title"/>
          </p:nvPr>
        </p:nvSpPr>
        <p:spPr/>
        <p:txBody>
          <a:bodyPr/>
          <a:lstStyle/>
          <a:p>
            <a:r>
              <a:rPr lang="en-US" dirty="0"/>
              <a:t>‘The First Mosque’ Sheet</a:t>
            </a:r>
          </a:p>
        </p:txBody>
      </p:sp>
      <p:sp>
        <p:nvSpPr>
          <p:cNvPr id="3" name="Content Placeholder 2">
            <a:extLst>
              <a:ext uri="{FF2B5EF4-FFF2-40B4-BE49-F238E27FC236}">
                <a16:creationId xmlns:a16="http://schemas.microsoft.com/office/drawing/2014/main" id="{2097430E-F580-C042-BF2D-A792E827A776}"/>
              </a:ext>
            </a:extLst>
          </p:cNvPr>
          <p:cNvSpPr>
            <a:spLocks noGrp="1"/>
          </p:cNvSpPr>
          <p:nvPr>
            <p:ph idx="1"/>
          </p:nvPr>
        </p:nvSpPr>
        <p:spPr>
          <a:xfrm>
            <a:off x="417576" y="1825625"/>
            <a:ext cx="7781544" cy="4351338"/>
          </a:xfrm>
        </p:spPr>
        <p:txBody>
          <a:bodyPr>
            <a:normAutofit/>
          </a:bodyPr>
          <a:lstStyle/>
          <a:p>
            <a:pPr marL="0" indent="0">
              <a:buNone/>
            </a:pPr>
            <a:r>
              <a:rPr lang="en-US" sz="4800" b="1" dirty="0"/>
              <a:t>What is the first mosque?</a:t>
            </a:r>
          </a:p>
          <a:p>
            <a:pPr marL="0" indent="0">
              <a:buNone/>
            </a:pPr>
            <a:endParaRPr lang="en-US" sz="3600" dirty="0"/>
          </a:p>
          <a:p>
            <a:pPr marL="0" indent="0">
              <a:buNone/>
            </a:pPr>
            <a:r>
              <a:rPr lang="en-US" sz="3600" dirty="0"/>
              <a:t>Answer the question using at least one piece of evidence</a:t>
            </a:r>
          </a:p>
        </p:txBody>
      </p:sp>
    </p:spTree>
    <p:extLst>
      <p:ext uri="{BB962C8B-B14F-4D97-AF65-F5344CB8AC3E}">
        <p14:creationId xmlns:p14="http://schemas.microsoft.com/office/powerpoint/2010/main" val="403714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0043C-C390-9513-B7CB-A511C09567EB}"/>
              </a:ext>
            </a:extLst>
          </p:cNvPr>
          <p:cNvSpPr txBox="1">
            <a:spLocks/>
          </p:cNvSpPr>
          <p:nvPr/>
        </p:nvSpPr>
        <p:spPr>
          <a:xfrm>
            <a:off x="493775" y="368904"/>
            <a:ext cx="10733857" cy="6061876"/>
          </a:xfrm>
          <a:prstGeom prst="rect">
            <a:avLst/>
          </a:prstGeom>
          <a:solidFill>
            <a:schemeClr val="bg2"/>
          </a:solidFill>
          <a:ln>
            <a:solidFill>
              <a:schemeClr val="accent1"/>
            </a:solidFill>
          </a:ln>
        </p:spPr>
        <p:txBody>
          <a:bodyPr>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Image search: this map shows the world in the 8</a:t>
            </a:r>
            <a:r>
              <a:rPr lang="en-US" sz="2000" baseline="30000" dirty="0"/>
              <a:t>th</a:t>
            </a:r>
            <a:r>
              <a:rPr lang="en-US" sz="2000" dirty="0"/>
              <a:t> Century:</a:t>
            </a:r>
          </a:p>
          <a:p>
            <a:r>
              <a:rPr lang="en-US" sz="2000" dirty="0">
                <a:hlinkClick r:id="rId2"/>
              </a:rPr>
              <a:t>https://commons.wikimedia.org/w/index.php?curid=4020336</a:t>
            </a:r>
            <a:endParaRPr lang="en-US" sz="2000" dirty="0"/>
          </a:p>
          <a:p>
            <a:endParaRPr lang="en-US" sz="2000" dirty="0"/>
          </a:p>
          <a:p>
            <a:r>
              <a:rPr lang="en-US" sz="2000" dirty="0"/>
              <a:t>Reference: Thomas </a:t>
            </a:r>
            <a:r>
              <a:rPr lang="en-US" sz="2000" dirty="0" err="1"/>
              <a:t>Lessman</a:t>
            </a:r>
            <a:endParaRPr lang="en-US" sz="2000" dirty="0"/>
          </a:p>
        </p:txBody>
      </p:sp>
    </p:spTree>
    <p:extLst>
      <p:ext uri="{BB962C8B-B14F-4D97-AF65-F5344CB8AC3E}">
        <p14:creationId xmlns:p14="http://schemas.microsoft.com/office/powerpoint/2010/main" val="208448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0EFC28-D5E9-AF4A-B8A3-F9F9AE2406C1}"/>
              </a:ext>
            </a:extLst>
          </p:cNvPr>
          <p:cNvSpPr>
            <a:spLocks noGrp="1"/>
          </p:cNvSpPr>
          <p:nvPr>
            <p:ph type="title"/>
          </p:nvPr>
        </p:nvSpPr>
        <p:spPr/>
        <p:txBody>
          <a:bodyPr/>
          <a:lstStyle/>
          <a:p>
            <a:r>
              <a:rPr lang="en-US" dirty="0"/>
              <a:t>Revisionist History</a:t>
            </a:r>
          </a:p>
        </p:txBody>
      </p:sp>
      <p:sp>
        <p:nvSpPr>
          <p:cNvPr id="4" name="Content Placeholder 3">
            <a:extLst>
              <a:ext uri="{FF2B5EF4-FFF2-40B4-BE49-F238E27FC236}">
                <a16:creationId xmlns:a16="http://schemas.microsoft.com/office/drawing/2014/main" id="{149BEC5A-094D-454E-918F-D484CA44AB06}"/>
              </a:ext>
            </a:extLst>
          </p:cNvPr>
          <p:cNvSpPr>
            <a:spLocks noGrp="1"/>
          </p:cNvSpPr>
          <p:nvPr>
            <p:ph sz="half" idx="2"/>
          </p:nvPr>
        </p:nvSpPr>
        <p:spPr>
          <a:xfrm>
            <a:off x="611962" y="1690688"/>
            <a:ext cx="5484038" cy="4802187"/>
          </a:xfrm>
        </p:spPr>
        <p:txBody>
          <a:bodyPr anchor="t">
            <a:normAutofit lnSpcReduction="10000"/>
          </a:bodyPr>
          <a:lstStyle/>
          <a:p>
            <a:pPr>
              <a:lnSpc>
                <a:spcPct val="100000"/>
              </a:lnSpc>
            </a:pPr>
            <a:r>
              <a:rPr lang="en-US" sz="1800" dirty="0">
                <a:ea typeface="Calibri" panose="020F0502020204030204" pitchFamily="34" charset="0"/>
                <a:cs typeface="Times New Roman" panose="02020603050405020304" pitchFamily="18" charset="0"/>
              </a:rPr>
              <a:t>The idea that Islam started in Arabia, hundreds of miles from Jerusalem and Constantinople, preserves an idea of Islam as a miracle, a revelation from God. The alternative is that Muhammad and the Arabs were influenced by prevailing Jewish and Christian beliefs, hopes, stories and politics. </a:t>
            </a:r>
          </a:p>
          <a:p>
            <a:pPr>
              <a:lnSpc>
                <a:spcPct val="100000"/>
              </a:lnSpc>
            </a:pPr>
            <a:r>
              <a:rPr lang="en-US" sz="1800" dirty="0">
                <a:ea typeface="Calibri" panose="020F0502020204030204" pitchFamily="34" charset="0"/>
                <a:cs typeface="Times New Roman" panose="02020603050405020304" pitchFamily="18" charset="0"/>
              </a:rPr>
              <a:t>The notion that God’s final message was revealed to a man in Makkah, alone in the desert, preserves this sense of purity. </a:t>
            </a:r>
            <a:endParaRPr lang="en-GB" sz="1800" dirty="0"/>
          </a:p>
          <a:p>
            <a:pPr>
              <a:lnSpc>
                <a:spcPct val="100000"/>
              </a:lnSpc>
              <a:spcAft>
                <a:spcPts val="800"/>
              </a:spcAft>
            </a:pPr>
            <a:r>
              <a:rPr lang="en-US" sz="1800" dirty="0">
                <a:ea typeface="Calibri" panose="020F0502020204030204" pitchFamily="34" charset="0"/>
                <a:cs typeface="Times New Roman" panose="02020603050405020304" pitchFamily="18" charset="0"/>
              </a:rPr>
              <a:t>The origin of Muhammad as the prophet and messenger seems to have developed from the 9</a:t>
            </a:r>
            <a:r>
              <a:rPr lang="en-US" sz="1800" baseline="30000" dirty="0">
                <a:ea typeface="Calibri" panose="020F0502020204030204" pitchFamily="34" charset="0"/>
                <a:cs typeface="Times New Roman" panose="02020603050405020304" pitchFamily="18" charset="0"/>
              </a:rPr>
              <a:t>th</a:t>
            </a:r>
            <a:r>
              <a:rPr lang="en-US" sz="1800" dirty="0">
                <a:ea typeface="Calibri" panose="020F0502020204030204" pitchFamily="34" charset="0"/>
                <a:cs typeface="Times New Roman" panose="02020603050405020304" pitchFamily="18" charset="0"/>
              </a:rPr>
              <a:t> Century onwards. In the oldest sources Muhammad is not referred to as the prophet- but the general, leader or king of the Saracens. </a:t>
            </a:r>
            <a:endParaRPr lang="en-GB" sz="1800" dirty="0">
              <a:ea typeface="Calibri" panose="020F0502020204030204" pitchFamily="34" charset="0"/>
              <a:cs typeface="Times New Roman" panose="02020603050405020304" pitchFamily="18" charset="0"/>
            </a:endParaRPr>
          </a:p>
          <a:p>
            <a:pPr>
              <a:lnSpc>
                <a:spcPct val="100000"/>
              </a:lnSpc>
              <a:spcAft>
                <a:spcPts val="800"/>
              </a:spcAft>
            </a:pPr>
            <a:r>
              <a:rPr lang="en-US" sz="1800" dirty="0">
                <a:ea typeface="Calibri" panose="020F0502020204030204" pitchFamily="34" charset="0"/>
                <a:cs typeface="Times New Roman" panose="02020603050405020304" pitchFamily="18" charset="0"/>
              </a:rPr>
              <a:t>What we see today as Islam gradually developed as a way to explain the astonishing rise of the Arabs. There rise was sanctified after the event.</a:t>
            </a:r>
            <a:endParaRPr lang="en-GB" sz="1800" dirty="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11C3238F-1540-2A63-F837-7BB496597E76}"/>
              </a:ext>
            </a:extLst>
          </p:cNvPr>
          <p:cNvSpPr/>
          <p:nvPr/>
        </p:nvSpPr>
        <p:spPr>
          <a:xfrm>
            <a:off x="6589682" y="1027906"/>
            <a:ext cx="4735524" cy="480218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 search: Tom Holland, </a:t>
            </a:r>
            <a:r>
              <a:rPr lang="en-US" i="1" dirty="0">
                <a:solidFill>
                  <a:schemeClr val="tx1"/>
                </a:solidFill>
              </a:rPr>
              <a:t>In the Shadow of the Sword</a:t>
            </a:r>
            <a:endParaRPr lang="en-GB" i="1" dirty="0">
              <a:solidFill>
                <a:schemeClr val="tx1"/>
              </a:solidFill>
            </a:endParaRPr>
          </a:p>
        </p:txBody>
      </p:sp>
    </p:spTree>
    <p:extLst>
      <p:ext uri="{BB962C8B-B14F-4D97-AF65-F5344CB8AC3E}">
        <p14:creationId xmlns:p14="http://schemas.microsoft.com/office/powerpoint/2010/main" val="416107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DD0AAC8-E555-D14A-9DA8-BE92493F2F7F}"/>
              </a:ext>
            </a:extLst>
          </p:cNvPr>
          <p:cNvSpPr/>
          <p:nvPr/>
        </p:nvSpPr>
        <p:spPr>
          <a:xfrm>
            <a:off x="5331417" y="144968"/>
            <a:ext cx="7448847" cy="5994718"/>
          </a:xfrm>
          <a:prstGeom prst="roundRect">
            <a:avLst>
              <a:gd name="adj" fmla="val 312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DF438-7C93-8944-AEC9-EFAADD84E6BA}"/>
              </a:ext>
            </a:extLst>
          </p:cNvPr>
          <p:cNvSpPr>
            <a:spLocks noGrp="1"/>
          </p:cNvSpPr>
          <p:nvPr>
            <p:ph type="title"/>
          </p:nvPr>
        </p:nvSpPr>
        <p:spPr/>
        <p:txBody>
          <a:bodyPr/>
          <a:lstStyle/>
          <a:p>
            <a:r>
              <a:rPr lang="en-US" dirty="0"/>
              <a:t>Islamic </a:t>
            </a:r>
            <a:br>
              <a:rPr lang="en-US" dirty="0"/>
            </a:br>
            <a:r>
              <a:rPr lang="en-US" dirty="0"/>
              <a:t>History</a:t>
            </a:r>
          </a:p>
        </p:txBody>
      </p:sp>
      <p:sp>
        <p:nvSpPr>
          <p:cNvPr id="3" name="Content Placeholder 2">
            <a:extLst>
              <a:ext uri="{FF2B5EF4-FFF2-40B4-BE49-F238E27FC236}">
                <a16:creationId xmlns:a16="http://schemas.microsoft.com/office/drawing/2014/main" id="{52B8E649-7CED-F44B-A8D9-2E1785463A95}"/>
              </a:ext>
            </a:extLst>
          </p:cNvPr>
          <p:cNvSpPr>
            <a:spLocks noGrp="1"/>
          </p:cNvSpPr>
          <p:nvPr>
            <p:ph sz="half" idx="1"/>
          </p:nvPr>
        </p:nvSpPr>
        <p:spPr>
          <a:xfrm>
            <a:off x="600456" y="2495227"/>
            <a:ext cx="4312506" cy="3501087"/>
          </a:xfrm>
        </p:spPr>
        <p:txBody>
          <a:bodyPr>
            <a:normAutofit/>
          </a:bodyPr>
          <a:lstStyle/>
          <a:p>
            <a:pPr marL="0" indent="0" algn="ctr">
              <a:buNone/>
            </a:pPr>
            <a:r>
              <a:rPr lang="en-US" sz="2400" b="1" dirty="0">
                <a:solidFill>
                  <a:schemeClr val="tx2"/>
                </a:solidFill>
              </a:rPr>
              <a:t>David King</a:t>
            </a:r>
          </a:p>
          <a:p>
            <a:pPr marL="0" indent="0" algn="ctr">
              <a:buNone/>
            </a:pPr>
            <a:r>
              <a:rPr lang="en-US" sz="2400" dirty="0"/>
              <a:t>‘This is just the kind of ammunition that the lunatic Christian fringe and others who campaign against Islam are waiting for! </a:t>
            </a:r>
          </a:p>
          <a:p>
            <a:pPr algn="ctr"/>
            <a:endParaRPr lang="en-US" sz="1800" i="1" dirty="0"/>
          </a:p>
          <a:p>
            <a:pPr marL="0" indent="0" algn="ctr">
              <a:buNone/>
            </a:pPr>
            <a:r>
              <a:rPr lang="en-US" sz="1800" i="1" dirty="0"/>
              <a:t>(‘Gibson &amp; </a:t>
            </a:r>
            <a:r>
              <a:rPr lang="en-US" sz="1800" i="1" dirty="0" err="1"/>
              <a:t>Gallez</a:t>
            </a:r>
            <a:r>
              <a:rPr lang="en-US" sz="1800" i="1" dirty="0"/>
              <a:t> – False </a:t>
            </a:r>
            <a:r>
              <a:rPr lang="en-US" sz="1800" i="1" dirty="0" err="1"/>
              <a:t>piblas</a:t>
            </a:r>
            <a:r>
              <a:rPr lang="en-US" sz="1800" i="1" dirty="0"/>
              <a:t> and fake </a:t>
            </a:r>
            <a:r>
              <a:rPr lang="en-US" sz="1800" i="1" dirty="0" err="1"/>
              <a:t>calumnias</a:t>
            </a:r>
            <a:r>
              <a:rPr lang="en-US" sz="1800" i="1" dirty="0"/>
              <a:t>’, 2017)</a:t>
            </a:r>
          </a:p>
          <a:p>
            <a:endParaRPr lang="en-US" sz="2000" dirty="0"/>
          </a:p>
        </p:txBody>
      </p:sp>
      <p:sp>
        <p:nvSpPr>
          <p:cNvPr id="5" name="Content Placeholder 2">
            <a:extLst>
              <a:ext uri="{FF2B5EF4-FFF2-40B4-BE49-F238E27FC236}">
                <a16:creationId xmlns:a16="http://schemas.microsoft.com/office/drawing/2014/main" id="{32276C22-7FD7-354C-9A98-6CFF66398D77}"/>
              </a:ext>
            </a:extLst>
          </p:cNvPr>
          <p:cNvSpPr txBox="1">
            <a:spLocks/>
          </p:cNvSpPr>
          <p:nvPr/>
        </p:nvSpPr>
        <p:spPr>
          <a:xfrm>
            <a:off x="5501898" y="365125"/>
            <a:ext cx="7168638" cy="57745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err="1">
                <a:solidFill>
                  <a:schemeClr val="tx2"/>
                </a:solidFill>
              </a:rPr>
              <a:t>Amaal</a:t>
            </a:r>
            <a:r>
              <a:rPr lang="en-US" sz="2400" b="1" dirty="0">
                <a:solidFill>
                  <a:schemeClr val="tx2"/>
                </a:solidFill>
              </a:rPr>
              <a:t> Muhammad al-</a:t>
            </a:r>
            <a:r>
              <a:rPr lang="en-US" sz="2400" b="1" dirty="0" err="1">
                <a:solidFill>
                  <a:schemeClr val="tx2"/>
                </a:solidFill>
              </a:rPr>
              <a:t>Roubi</a:t>
            </a:r>
            <a:r>
              <a:rPr lang="en-US" sz="2400" b="1" dirty="0">
                <a:solidFill>
                  <a:schemeClr val="tx2"/>
                </a:solidFill>
              </a:rPr>
              <a:t> </a:t>
            </a:r>
          </a:p>
          <a:p>
            <a:pPr marL="0" indent="0" algn="ctr">
              <a:buNone/>
            </a:pPr>
            <a:r>
              <a:rPr lang="en-US" sz="2400" dirty="0"/>
              <a:t>‘[Crone’s views are] based on gross historical errors, personal biases and bigotry, though not on genuine ignorance. She neglected the texts that are contrary to her views, used incomplete citations, and doctored certain words of some texts, misplaced the dates of some great battles with others as in the case of the great Battle of </a:t>
            </a:r>
            <a:r>
              <a:rPr lang="en-US" sz="2400" dirty="0" err="1"/>
              <a:t>Badr</a:t>
            </a:r>
            <a:r>
              <a:rPr lang="en-US" sz="2400" dirty="0"/>
              <a:t>, which was examined in the light of a damaged and unreliable papyrus as a desperate attempt to make suspect what has been confirmed by divine revelation in the Holy Qur’an.</a:t>
            </a:r>
          </a:p>
          <a:p>
            <a:pPr marL="0" indent="0" algn="ctr">
              <a:buNone/>
            </a:pPr>
            <a:r>
              <a:rPr lang="en-US" sz="2400" dirty="0"/>
              <a:t>….</a:t>
            </a:r>
            <a:r>
              <a:rPr lang="en-GB" sz="2400" dirty="0">
                <a:solidFill>
                  <a:srgbClr val="000000"/>
                </a:solidFill>
              </a:rPr>
              <a:t> </a:t>
            </a:r>
            <a:r>
              <a:rPr lang="en-US" sz="2400" dirty="0">
                <a:solidFill>
                  <a:srgbClr val="000000"/>
                </a:solidFill>
              </a:rPr>
              <a:t>From the very beginning, Crone tries to question Islamic sources, and the fundamentals of Islamic history. Her arguments have been refuted and her designs have been disproved and corrected. </a:t>
            </a:r>
          </a:p>
          <a:p>
            <a:pPr marL="0" indent="0" algn="ctr">
              <a:buNone/>
            </a:pPr>
            <a:r>
              <a:rPr lang="en-US" sz="2400" dirty="0">
                <a:solidFill>
                  <a:srgbClr val="000000"/>
                </a:solidFill>
              </a:rPr>
              <a:t>.… [scholars] should reject distorted information and the fanatical views against Islam that she displays </a:t>
            </a:r>
          </a:p>
        </p:txBody>
      </p:sp>
      <p:sp>
        <p:nvSpPr>
          <p:cNvPr id="6" name="Rounded Rectangle 5">
            <a:extLst>
              <a:ext uri="{FF2B5EF4-FFF2-40B4-BE49-F238E27FC236}">
                <a16:creationId xmlns:a16="http://schemas.microsoft.com/office/drawing/2014/main" id="{7B9EB83C-72F0-254C-99D6-F5234713BBA8}"/>
              </a:ext>
            </a:extLst>
          </p:cNvPr>
          <p:cNvSpPr/>
          <p:nvPr/>
        </p:nvSpPr>
        <p:spPr>
          <a:xfrm>
            <a:off x="417575" y="2309248"/>
            <a:ext cx="4495387" cy="4050596"/>
          </a:xfrm>
          <a:prstGeom prst="roundRect">
            <a:avLst>
              <a:gd name="adj" fmla="val 816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00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E152-5E96-E64E-868E-ED6CAC18D7EF}"/>
              </a:ext>
            </a:extLst>
          </p:cNvPr>
          <p:cNvSpPr>
            <a:spLocks noGrp="1"/>
          </p:cNvSpPr>
          <p:nvPr>
            <p:ph type="title"/>
          </p:nvPr>
        </p:nvSpPr>
        <p:spPr/>
        <p:txBody>
          <a:bodyPr/>
          <a:lstStyle/>
          <a:p>
            <a:r>
              <a:rPr lang="en-US" dirty="0" err="1"/>
              <a:t>Huaisheng</a:t>
            </a:r>
            <a:r>
              <a:rPr lang="en-US" dirty="0"/>
              <a:t> Mosque, China</a:t>
            </a:r>
          </a:p>
        </p:txBody>
      </p:sp>
      <p:sp>
        <p:nvSpPr>
          <p:cNvPr id="3" name="Content Placeholder 2">
            <a:extLst>
              <a:ext uri="{FF2B5EF4-FFF2-40B4-BE49-F238E27FC236}">
                <a16:creationId xmlns:a16="http://schemas.microsoft.com/office/drawing/2014/main" id="{E0B76B2E-6EF5-E142-A208-3F148B504DCA}"/>
              </a:ext>
            </a:extLst>
          </p:cNvPr>
          <p:cNvSpPr>
            <a:spLocks noGrp="1"/>
          </p:cNvSpPr>
          <p:nvPr>
            <p:ph sz="half" idx="2"/>
          </p:nvPr>
        </p:nvSpPr>
        <p:spPr>
          <a:xfrm>
            <a:off x="5854889" y="1886779"/>
            <a:ext cx="5767616" cy="4351338"/>
          </a:xfrm>
        </p:spPr>
        <p:txBody>
          <a:bodyPr>
            <a:normAutofit/>
          </a:bodyPr>
          <a:lstStyle/>
          <a:p>
            <a:pPr marL="0" lvl="0" indent="0">
              <a:buNone/>
            </a:pPr>
            <a:r>
              <a:rPr lang="en-GB" sz="2000" dirty="0">
                <a:ea typeface="Calibri" panose="020F0502020204030204" pitchFamily="34" charset="0"/>
                <a:cs typeface="Times New Roman" panose="02020603050405020304" pitchFamily="18" charset="0"/>
              </a:rPr>
              <a:t>This mosque, in </a:t>
            </a:r>
            <a:r>
              <a:rPr lang="en-GB" sz="2000" dirty="0" err="1">
                <a:ea typeface="Calibri" panose="020F0502020204030204" pitchFamily="34" charset="0"/>
                <a:cs typeface="Times New Roman" panose="02020603050405020304" pitchFamily="18" charset="0"/>
              </a:rPr>
              <a:t>Guangzho</a:t>
            </a:r>
            <a:r>
              <a:rPr lang="en-GB" sz="2000" dirty="0">
                <a:ea typeface="Calibri" panose="020F0502020204030204" pitchFamily="34" charset="0"/>
                <a:cs typeface="Times New Roman" panose="02020603050405020304" pitchFamily="18" charset="0"/>
              </a:rPr>
              <a:t>, Guangdong, China, was probably built in 627 CE, five years before the estimated death of the prophet. It has been rebuilt many times. </a:t>
            </a:r>
          </a:p>
          <a:p>
            <a:pPr marL="0" lvl="0" indent="0">
              <a:buNone/>
            </a:pPr>
            <a:r>
              <a:rPr lang="en-GB" sz="2000" dirty="0">
                <a:ea typeface="Calibri" panose="020F0502020204030204" pitchFamily="34" charset="0"/>
                <a:cs typeface="Times New Roman" panose="02020603050405020304" pitchFamily="18" charset="0"/>
              </a:rPr>
              <a:t>The first Muslims came to China as envoys and traders around 651 CE, following the Silk Road. This is less that 40 years after the rise of Islam in Arabia. </a:t>
            </a:r>
          </a:p>
          <a:p>
            <a:pPr marL="0" lvl="0" indent="0">
              <a:buNone/>
            </a:pPr>
            <a:r>
              <a:rPr lang="en-GB" sz="2000" dirty="0">
                <a:ea typeface="Calibri" panose="020F0502020204030204" pitchFamily="34" charset="0"/>
                <a:cs typeface="Times New Roman" panose="02020603050405020304" pitchFamily="18" charset="0"/>
              </a:rPr>
              <a:t>The </a:t>
            </a:r>
            <a:r>
              <a:rPr lang="en-GB" sz="2000" dirty="0" err="1">
                <a:ea typeface="Calibri" panose="020F0502020204030204" pitchFamily="34" charset="0"/>
                <a:cs typeface="Times New Roman" panose="02020603050405020304" pitchFamily="18" charset="0"/>
              </a:rPr>
              <a:t>Huaisheng</a:t>
            </a:r>
            <a:r>
              <a:rPr lang="en-GB" sz="2000" dirty="0">
                <a:ea typeface="Calibri" panose="020F0502020204030204" pitchFamily="34" charset="0"/>
                <a:cs typeface="Times New Roman" panose="02020603050405020304" pitchFamily="18" charset="0"/>
              </a:rPr>
              <a:t> Mosque is a blend of Arabic and Chinese architecture and design. There is Arabic calligraphy on the walls and the pillars but if often looks like Chinse writing because it is positioned and spaced in the same way that Chinese characters would be. </a:t>
            </a:r>
          </a:p>
        </p:txBody>
      </p:sp>
      <p:sp>
        <p:nvSpPr>
          <p:cNvPr id="5" name="Oval 4">
            <a:extLst>
              <a:ext uri="{FF2B5EF4-FFF2-40B4-BE49-F238E27FC236}">
                <a16:creationId xmlns:a16="http://schemas.microsoft.com/office/drawing/2014/main" id="{B6FF2FCD-61DA-988D-38A7-42D8217C19BC}"/>
              </a:ext>
            </a:extLst>
          </p:cNvPr>
          <p:cNvSpPr/>
          <p:nvPr/>
        </p:nvSpPr>
        <p:spPr>
          <a:xfrm>
            <a:off x="794106" y="1027906"/>
            <a:ext cx="4827205" cy="480218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 search: </a:t>
            </a:r>
            <a:r>
              <a:rPr lang="en-GB" b="0" dirty="0" err="1">
                <a:solidFill>
                  <a:srgbClr val="000000"/>
                </a:solidFill>
                <a:effectLst/>
              </a:rPr>
              <a:t>Huaisheng</a:t>
            </a:r>
            <a:r>
              <a:rPr lang="en-GB" b="0" dirty="0">
                <a:solidFill>
                  <a:srgbClr val="000000"/>
                </a:solidFill>
                <a:effectLst/>
              </a:rPr>
              <a:t> Mosque</a:t>
            </a:r>
          </a:p>
          <a:p>
            <a:pPr algn="ctr"/>
            <a:endParaRPr lang="en-GB" dirty="0">
              <a:solidFill>
                <a:schemeClr val="tx1"/>
              </a:solidFill>
            </a:endParaRPr>
          </a:p>
          <a:p>
            <a:pPr algn="ctr"/>
            <a:r>
              <a:rPr lang="en-GB" dirty="0">
                <a:solidFill>
                  <a:schemeClr val="tx1"/>
                </a:solidFill>
              </a:rPr>
              <a:t>The Wikipedia page has images of the mosque through the ages</a:t>
            </a:r>
          </a:p>
        </p:txBody>
      </p:sp>
    </p:spTree>
    <p:extLst>
      <p:ext uri="{BB962C8B-B14F-4D97-AF65-F5344CB8AC3E}">
        <p14:creationId xmlns:p14="http://schemas.microsoft.com/office/powerpoint/2010/main" val="294322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5BA8B77-A258-8967-EBF5-8E264099FD8A}"/>
              </a:ext>
            </a:extLst>
          </p:cNvPr>
          <p:cNvSpPr txBox="1">
            <a:spLocks/>
          </p:cNvSpPr>
          <p:nvPr/>
        </p:nvSpPr>
        <p:spPr>
          <a:xfrm>
            <a:off x="493776" y="677273"/>
            <a:ext cx="5181600" cy="5611560"/>
          </a:xfrm>
          <a:prstGeom prst="rect">
            <a:avLst/>
          </a:prstGeom>
          <a:solidFill>
            <a:schemeClr val="bg2"/>
          </a:solidFill>
          <a:ln>
            <a:solidFill>
              <a:schemeClr val="accent1"/>
            </a:solidFill>
          </a:ln>
        </p:spPr>
        <p:txBody>
          <a:bodyPr>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solidFill>
                  <a:schemeClr val="tx1"/>
                </a:solidFill>
              </a:rPr>
              <a:t>Image search: </a:t>
            </a:r>
            <a:r>
              <a:rPr lang="en-GB" sz="1400" b="0" dirty="0" err="1">
                <a:solidFill>
                  <a:srgbClr val="000000"/>
                </a:solidFill>
                <a:effectLst/>
              </a:rPr>
              <a:t>Huaisheng</a:t>
            </a:r>
            <a:r>
              <a:rPr lang="en-GB" sz="1400" b="0" dirty="0">
                <a:solidFill>
                  <a:srgbClr val="000000"/>
                </a:solidFill>
                <a:effectLst/>
              </a:rPr>
              <a:t> Mosque</a:t>
            </a:r>
          </a:p>
        </p:txBody>
      </p:sp>
      <p:sp>
        <p:nvSpPr>
          <p:cNvPr id="6" name="Content Placeholder 2">
            <a:extLst>
              <a:ext uri="{FF2B5EF4-FFF2-40B4-BE49-F238E27FC236}">
                <a16:creationId xmlns:a16="http://schemas.microsoft.com/office/drawing/2014/main" id="{EBF8B04C-D687-49E5-D977-BED14300FA68}"/>
              </a:ext>
            </a:extLst>
          </p:cNvPr>
          <p:cNvSpPr txBox="1">
            <a:spLocks/>
          </p:cNvSpPr>
          <p:nvPr/>
        </p:nvSpPr>
        <p:spPr>
          <a:xfrm>
            <a:off x="6466114" y="677273"/>
            <a:ext cx="5181600" cy="5611560"/>
          </a:xfrm>
          <a:prstGeom prst="rect">
            <a:avLst/>
          </a:prstGeom>
          <a:solidFill>
            <a:schemeClr val="bg2"/>
          </a:solidFill>
          <a:ln>
            <a:solidFill>
              <a:schemeClr val="accent1"/>
            </a:solidFill>
          </a:ln>
        </p:spPr>
        <p:txBody>
          <a:bodyPr>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solidFill>
                  <a:schemeClr val="tx1"/>
                </a:solidFill>
              </a:rPr>
              <a:t>Image search: </a:t>
            </a:r>
            <a:r>
              <a:rPr lang="en-GB" sz="1400" b="0" dirty="0" err="1">
                <a:solidFill>
                  <a:srgbClr val="000000"/>
                </a:solidFill>
                <a:effectLst/>
              </a:rPr>
              <a:t>Huaisheng</a:t>
            </a:r>
            <a:r>
              <a:rPr lang="en-GB" sz="1400" b="0" dirty="0">
                <a:solidFill>
                  <a:srgbClr val="000000"/>
                </a:solidFill>
                <a:effectLst/>
              </a:rPr>
              <a:t> Mosque</a:t>
            </a:r>
          </a:p>
        </p:txBody>
      </p:sp>
    </p:spTree>
    <p:extLst>
      <p:ext uri="{BB962C8B-B14F-4D97-AF65-F5344CB8AC3E}">
        <p14:creationId xmlns:p14="http://schemas.microsoft.com/office/powerpoint/2010/main" val="340531943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E72686"/>
      </a:dk2>
      <a:lt2>
        <a:srgbClr val="E7E6E6"/>
      </a:lt2>
      <a:accent1>
        <a:srgbClr val="E72686"/>
      </a:accent1>
      <a:accent2>
        <a:srgbClr val="F39600"/>
      </a:accent2>
      <a:accent3>
        <a:srgbClr val="00E4EC"/>
      </a:accent3>
      <a:accent4>
        <a:srgbClr val="7F1FFF"/>
      </a:accent4>
      <a:accent5>
        <a:srgbClr val="B3EE45"/>
      </a:accent5>
      <a:accent6>
        <a:srgbClr val="1270FF"/>
      </a:accent6>
      <a:hlink>
        <a:srgbClr val="E72686"/>
      </a:hlink>
      <a:folHlink>
        <a:srgbClr val="E726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4" ma:contentTypeDescription="Create a new document." ma:contentTypeScope="" ma:versionID="91c7e43317cf3fe01dda806635ea97fb">
  <xsd:schema xmlns:xsd="http://www.w3.org/2001/XMLSchema" xmlns:xs="http://www.w3.org/2001/XMLSchema" xmlns:p="http://schemas.microsoft.com/office/2006/metadata/properties" xmlns:ns2="3daa3796-40a0-4fe0-acc9-e99f93d22791" xmlns:ns3="699b7773-a9c6-4390-9b00-6e425b8b77a1" targetNamespace="http://schemas.microsoft.com/office/2006/metadata/properties" ma:root="true" ma:fieldsID="7278492afea5bacf4ee71972057ea41a" ns2:_="" ns3:_="">
    <xsd:import namespace="3daa3796-40a0-4fe0-acc9-e99f93d22791"/>
    <xsd:import namespace="699b7773-a9c6-4390-9b00-6e425b8b77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3442f9-f3bd-4a47-a334-1d70acc40e1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9b7773-a9c6-4390-9b00-6e425b8b77a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f5af666-d48c-4617-8b6f-563a4d4922fd}" ma:internalName="TaxCatchAll" ma:showField="CatchAllData" ma:web="699b7773-a9c6-4390-9b00-6e425b8b7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A74D85-9FF1-4569-B651-C93A964C40ED}"/>
</file>

<file path=customXml/itemProps2.xml><?xml version="1.0" encoding="utf-8"?>
<ds:datastoreItem xmlns:ds="http://schemas.openxmlformats.org/officeDocument/2006/customXml" ds:itemID="{BAE5370C-DE92-474B-B5A2-9B7047AA8351}"/>
</file>

<file path=docProps/app.xml><?xml version="1.0" encoding="utf-8"?>
<Properties xmlns="http://schemas.openxmlformats.org/officeDocument/2006/extended-properties" xmlns:vt="http://schemas.openxmlformats.org/officeDocument/2006/docPropsVTypes">
  <TotalTime>679</TotalTime>
  <Words>584</Words>
  <Application>Microsoft Office PowerPoint</Application>
  <PresentationFormat>Widescreen</PresentationFormat>
  <Paragraphs>37</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Office Theme</vt:lpstr>
      <vt:lpstr>The First  Mosque</vt:lpstr>
      <vt:lpstr>Quba Mosque, Madinah</vt:lpstr>
      <vt:lpstr>‘The First Mosque’ Sheet</vt:lpstr>
      <vt:lpstr>PowerPoint Presentation</vt:lpstr>
      <vt:lpstr>Revisionist History</vt:lpstr>
      <vt:lpstr>Islamic  History</vt:lpstr>
      <vt:lpstr>Huaisheng Mosque, China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Hancock</dc:creator>
  <cp:lastModifiedBy>Kate Christopher</cp:lastModifiedBy>
  <cp:revision>15</cp:revision>
  <dcterms:created xsi:type="dcterms:W3CDTF">2021-09-11T08:47:20Z</dcterms:created>
  <dcterms:modified xsi:type="dcterms:W3CDTF">2022-07-08T14:52:09Z</dcterms:modified>
</cp:coreProperties>
</file>