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8" r:id="rId3"/>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587"/>
    <a:srgbClr val="F39762"/>
    <a:srgbClr val="A88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586"/>
  </p:normalViewPr>
  <p:slideViewPr>
    <p:cSldViewPr snapToGrid="0" snapToObjects="1">
      <p:cViewPr varScale="1">
        <p:scale>
          <a:sx n="45" d="100"/>
          <a:sy n="45" d="100"/>
        </p:scale>
        <p:origin x="19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451"/>
            <a:ext cx="5829300" cy="3449308"/>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3778"/>
            <a:ext cx="5143500" cy="2392040"/>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2213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73236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87"/>
            <a:ext cx="1478756" cy="839622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87"/>
            <a:ext cx="4350544" cy="839622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69550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5900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70019"/>
            <a:ext cx="5915025" cy="4121281"/>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30289"/>
            <a:ext cx="5915025" cy="2167284"/>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91EA7F9-6C0B-9742-B481-72F8E7B2560E}" type="datetimeFigureOut">
              <a:rPr lang="en-US" smtClean="0"/>
              <a:t>7/8/2022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70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436"/>
            <a:ext cx="2914650" cy="62862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90219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90"/>
            <a:ext cx="5915025" cy="1915009"/>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736"/>
            <a:ext cx="2901255"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9022"/>
            <a:ext cx="2901255"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736"/>
            <a:ext cx="2915543" cy="1190286"/>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9022"/>
            <a:ext cx="2915543" cy="532303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391EA7F9-6C0B-9742-B481-72F8E7B2560E}" type="datetimeFigureOut">
              <a:rPr lang="en-US" smtClean="0"/>
              <a:t>7/8/2022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157713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391EA7F9-6C0B-9742-B481-72F8E7B2560E}" type="datetimeFigureOut">
              <a:rPr lang="en-US" smtClean="0"/>
              <a:t>7/8/2022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4011890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1EA7F9-6C0B-9742-B481-72F8E7B2560E}" type="datetimeFigureOut">
              <a:rPr lang="en-US" smtClean="0"/>
              <a:t>7/8/2022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3400666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511"/>
            <a:ext cx="3471863" cy="704080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86744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506"/>
            <a:ext cx="2211884" cy="2311771"/>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511"/>
            <a:ext cx="3471863" cy="704080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2276"/>
            <a:ext cx="2211884" cy="550651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391EA7F9-6C0B-9742-B481-72F8E7B2560E}" type="datetimeFigureOut">
              <a:rPr lang="en-US" smtClean="0"/>
              <a:t>7/8/2022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E8D65-CF49-CD40-A105-E255D902B9DB}" type="slidenum">
              <a:rPr lang="en-US" smtClean="0"/>
              <a:t>‹#›</a:t>
            </a:fld>
            <a:endParaRPr lang="en-US"/>
          </a:p>
        </p:txBody>
      </p:sp>
    </p:spTree>
    <p:extLst>
      <p:ext uri="{BB962C8B-B14F-4D97-AF65-F5344CB8AC3E}">
        <p14:creationId xmlns:p14="http://schemas.microsoft.com/office/powerpoint/2010/main" val="295207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90"/>
            <a:ext cx="5915025" cy="1915009"/>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436"/>
            <a:ext cx="5915025" cy="628627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2869"/>
            <a:ext cx="1543050" cy="527487"/>
          </a:xfrm>
          <a:prstGeom prst="rect">
            <a:avLst/>
          </a:prstGeom>
        </p:spPr>
        <p:txBody>
          <a:bodyPr vert="horz" lIns="91440" tIns="45720" rIns="91440" bIns="45720" rtlCol="0" anchor="ctr"/>
          <a:lstStyle>
            <a:lvl1pPr algn="l">
              <a:defRPr sz="900">
                <a:solidFill>
                  <a:schemeClr val="tx1">
                    <a:tint val="75000"/>
                  </a:schemeClr>
                </a:solidFill>
              </a:defRPr>
            </a:lvl1pPr>
          </a:lstStyle>
          <a:p>
            <a:fld id="{391EA7F9-6C0B-9742-B481-72F8E7B2560E}" type="datetimeFigureOut">
              <a:rPr lang="en-US" smtClean="0"/>
              <a:t>7/8/2022</a:t>
            </a:fld>
            <a:endParaRPr lang="en-US"/>
          </a:p>
        </p:txBody>
      </p:sp>
      <p:sp>
        <p:nvSpPr>
          <p:cNvPr id="5" name="Footer Placeholder 4"/>
          <p:cNvSpPr>
            <a:spLocks noGrp="1"/>
          </p:cNvSpPr>
          <p:nvPr>
            <p:ph type="ftr" sz="quarter" idx="3"/>
          </p:nvPr>
        </p:nvSpPr>
        <p:spPr>
          <a:xfrm>
            <a:off x="2271713" y="9182869"/>
            <a:ext cx="2314575" cy="527487"/>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2869"/>
            <a:ext cx="1543050" cy="527487"/>
          </a:xfrm>
          <a:prstGeom prst="rect">
            <a:avLst/>
          </a:prstGeom>
        </p:spPr>
        <p:txBody>
          <a:bodyPr vert="horz" lIns="91440" tIns="45720" rIns="91440" bIns="45720" rtlCol="0" anchor="ctr"/>
          <a:lstStyle>
            <a:lvl1pPr algn="r">
              <a:defRPr sz="900">
                <a:solidFill>
                  <a:schemeClr val="tx1">
                    <a:tint val="75000"/>
                  </a:schemeClr>
                </a:solidFill>
              </a:defRPr>
            </a:lvl1pPr>
          </a:lstStyle>
          <a:p>
            <a:fld id="{036E8D65-CF49-CD40-A105-E255D902B9DB}" type="slidenum">
              <a:rPr lang="en-US" smtClean="0"/>
              <a:t>‹#›</a:t>
            </a:fld>
            <a:endParaRPr lang="en-US"/>
          </a:p>
        </p:txBody>
      </p:sp>
      <p:pic>
        <p:nvPicPr>
          <p:cNvPr id="9" name="Picture 8" descr="A picture containing shape&#10;&#10;Description automatically generated">
            <a:extLst>
              <a:ext uri="{FF2B5EF4-FFF2-40B4-BE49-F238E27FC236}">
                <a16:creationId xmlns:a16="http://schemas.microsoft.com/office/drawing/2014/main" id="{DB2AAF35-7FDA-E748-9889-818ECB6D4D82}"/>
              </a:ext>
            </a:extLst>
          </p:cNvPr>
          <p:cNvPicPr>
            <a:picLocks noChangeAspect="1"/>
          </p:cNvPicPr>
          <p:nvPr userDrawn="1"/>
        </p:nvPicPr>
        <p:blipFill>
          <a:blip r:embed="rId13"/>
          <a:stretch>
            <a:fillRect/>
          </a:stretch>
        </p:blipFill>
        <p:spPr>
          <a:xfrm>
            <a:off x="0" y="6049963"/>
            <a:ext cx="6858000" cy="3857625"/>
          </a:xfrm>
          <a:prstGeom prst="rect">
            <a:avLst/>
          </a:prstGeom>
        </p:spPr>
      </p:pic>
    </p:spTree>
    <p:extLst>
      <p:ext uri="{BB962C8B-B14F-4D97-AF65-F5344CB8AC3E}">
        <p14:creationId xmlns:p14="http://schemas.microsoft.com/office/powerpoint/2010/main" val="42264456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b="0" i="0" kern="1200">
          <a:solidFill>
            <a:schemeClr val="tx1"/>
          </a:solidFill>
          <a:latin typeface="Gill Sans MT" panose="020B0502020104020203" pitchFamily="34" charset="77"/>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0" i="0" kern="1200">
          <a:solidFill>
            <a:schemeClr val="tx1"/>
          </a:solidFill>
          <a:latin typeface="Gill Sans MT" panose="020B0502020104020203" pitchFamily="34" charset="77"/>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a:solidFill>
            <a:schemeClr val="tx1"/>
          </a:solidFill>
          <a:latin typeface="Gill Sans MT" panose="020B0502020104020203" pitchFamily="34" charset="77"/>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b="0" i="0" kern="1200">
          <a:solidFill>
            <a:schemeClr val="tx1"/>
          </a:solidFill>
          <a:latin typeface="Gill Sans MT" panose="020B0502020104020203" pitchFamily="34" charset="77"/>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b="0" i="0" kern="1200">
          <a:solidFill>
            <a:schemeClr val="tx1"/>
          </a:solidFill>
          <a:latin typeface="Gill Sans MT" panose="020B05020201040202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Seeing_Islam_as_Others_Saw_It" TargetMode="External"/><Relationship Id="rId2" Type="http://schemas.openxmlformats.org/officeDocument/2006/relationships/hyperlink" Target="https://www.amazon.co.uk/Gods-Path-Conquests-Creation-Civilization/dp/0199916365" TargetMode="External"/><Relationship Id="rId1" Type="http://schemas.openxmlformats.org/officeDocument/2006/relationships/slideLayout" Target="../slideLayouts/slideLayout2.xml"/><Relationship Id="rId4" Type="http://schemas.openxmlformats.org/officeDocument/2006/relationships/hyperlink" Target="https://www.podcasts.ox.ac.uk/islam-executioner-or-heir-antiquit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3447586-9ECF-0A4B-A3FA-12CC29ACAB84}"/>
              </a:ext>
            </a:extLst>
          </p:cNvPr>
          <p:cNvSpPr/>
          <p:nvPr/>
        </p:nvSpPr>
        <p:spPr>
          <a:xfrm>
            <a:off x="233172" y="359319"/>
            <a:ext cx="6222492" cy="585417"/>
          </a:xfrm>
          <a:prstGeom prst="rect">
            <a:avLst/>
          </a:prstGeom>
        </p:spPr>
        <p:txBody>
          <a:bodyPr wrap="square">
            <a:spAutoFit/>
          </a:bodyPr>
          <a:lstStyle/>
          <a:p>
            <a:pPr>
              <a:lnSpc>
                <a:spcPct val="107000"/>
              </a:lnSpc>
              <a:spcAft>
                <a:spcPts val="800"/>
              </a:spcAft>
            </a:pPr>
            <a:r>
              <a:rPr lang="en-US" sz="32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rPr>
              <a:t>Where was the First Mosque?</a:t>
            </a:r>
            <a:endParaRPr lang="en-GB" sz="2400" b="1" dirty="0">
              <a:solidFill>
                <a:srgbClr val="E82587"/>
              </a:solidFill>
              <a:latin typeface="Gill Sans MT" panose="020B0502020104020203" pitchFamily="34" charset="77"/>
              <a:ea typeface="Calibri" panose="020F0502020204030204" pitchFamily="34" charset="0"/>
              <a:cs typeface="Times New Roman" panose="02020603050405020304" pitchFamily="18" charset="0"/>
            </a:endParaRPr>
          </a:p>
        </p:txBody>
      </p:sp>
      <p:sp>
        <p:nvSpPr>
          <p:cNvPr id="14" name="Text Box 1">
            <a:extLst>
              <a:ext uri="{FF2B5EF4-FFF2-40B4-BE49-F238E27FC236}">
                <a16:creationId xmlns:a16="http://schemas.microsoft.com/office/drawing/2014/main" id="{5F7C5ABA-F8B0-1E45-90AD-8003D76E0D42}"/>
              </a:ext>
            </a:extLst>
          </p:cNvPr>
          <p:cNvSpPr txBox="1"/>
          <p:nvPr/>
        </p:nvSpPr>
        <p:spPr>
          <a:xfrm>
            <a:off x="190317" y="999600"/>
            <a:ext cx="3238683" cy="1674685"/>
          </a:xfrm>
          <a:prstGeom prst="roundRect">
            <a:avLst>
              <a:gd name="adj" fmla="val 5358"/>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The historian Tom Holland, in investigating the origins of Islam, came across a set of debates about early Islam between historians.  Holland then began to investigate these debates which </a:t>
            </a:r>
            <a:r>
              <a:rPr lang="en-US" sz="1000" dirty="0" err="1">
                <a:effectLst/>
                <a:latin typeface="Gill Sans MT" panose="020B0502020104020203" pitchFamily="34" charset="77"/>
                <a:ea typeface="Calibri" panose="020F0502020204030204" pitchFamily="34" charset="0"/>
                <a:cs typeface="Times New Roman" panose="02020603050405020304" pitchFamily="18" charset="0"/>
              </a:rPr>
              <a:t>centre</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around the sources used to find out about early Islam. There is information about early Islam, but not all of it is from an Arabian perspective. Some argue that Arabian sources should be seen as most authoritative, as Islam is Arabian; God revealed Islam to the Arabs. Others argue that all sources have authority, whether they are Arabian or not.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5" name="Text Box 2">
            <a:extLst>
              <a:ext uri="{FF2B5EF4-FFF2-40B4-BE49-F238E27FC236}">
                <a16:creationId xmlns:a16="http://schemas.microsoft.com/office/drawing/2014/main" id="{7BCEFCF9-8B60-C34C-ABDF-80193EEAEAD9}"/>
              </a:ext>
            </a:extLst>
          </p:cNvPr>
          <p:cNvSpPr txBox="1"/>
          <p:nvPr/>
        </p:nvSpPr>
        <p:spPr>
          <a:xfrm>
            <a:off x="3674626" y="999600"/>
            <a:ext cx="2951877" cy="2289016"/>
          </a:xfrm>
          <a:prstGeom prst="roundRect">
            <a:avLst>
              <a:gd name="adj" fmla="val 3576"/>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Holland’s analysis is based on earlier work by Patricia Crone and Michael Cook. Crone and Cook argued in 1977 that Islam emerged in Petra, in present day Jordan, rather than Makkah. Petra is some 800 miles to the North of Makkah. In the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Petra was under the control of the Roman Empire. According to this view, the first mosque would have been in Petra.</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Crone and Cook used written and archeological sources from the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These were not solely Arabian sources, but Greek, Roman, Armenian, Coptic (Egyptian), Hebrew, Syrian and Persian.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6" name="Text Box 6">
            <a:extLst>
              <a:ext uri="{FF2B5EF4-FFF2-40B4-BE49-F238E27FC236}">
                <a16:creationId xmlns:a16="http://schemas.microsoft.com/office/drawing/2014/main" id="{1E6291ED-305D-EE47-A33F-A68FE82A8508}"/>
              </a:ext>
            </a:extLst>
          </p:cNvPr>
          <p:cNvSpPr txBox="1"/>
          <p:nvPr/>
        </p:nvSpPr>
        <p:spPr>
          <a:xfrm>
            <a:off x="3674626" y="5828440"/>
            <a:ext cx="2951877" cy="1263635"/>
          </a:xfrm>
          <a:prstGeom prst="roundRect">
            <a:avLst>
              <a:gd name="adj" fmla="val 12582"/>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Crone, Cook and </a:t>
            </a:r>
            <a:r>
              <a:rPr lang="en-US" sz="1000" dirty="0" err="1">
                <a:effectLst/>
                <a:latin typeface="Gill Sans MT" panose="020B0502020104020203" pitchFamily="34" charset="77"/>
                <a:ea typeface="Calibri" panose="020F0502020204030204" pitchFamily="34" charset="0"/>
                <a:cs typeface="Times New Roman" panose="02020603050405020304" pitchFamily="18" charset="0"/>
              </a:rPr>
              <a:t>Hoyland</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are criticized for not using Arabian sources. They argue that there are few Arabian sources from the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These historians give precedence to the contemporary sources, whatever religion or culture they come from.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7" name="Text Box 7">
            <a:extLst>
              <a:ext uri="{FF2B5EF4-FFF2-40B4-BE49-F238E27FC236}">
                <a16:creationId xmlns:a16="http://schemas.microsoft.com/office/drawing/2014/main" id="{4A4B5C38-9B86-F143-B7C8-09133ACFFA67}"/>
              </a:ext>
            </a:extLst>
          </p:cNvPr>
          <p:cNvSpPr txBox="1"/>
          <p:nvPr/>
        </p:nvSpPr>
        <p:spPr>
          <a:xfrm>
            <a:off x="3674626" y="3414020"/>
            <a:ext cx="2953067" cy="2289016"/>
          </a:xfrm>
          <a:prstGeom prst="roundRect">
            <a:avLst>
              <a:gd name="adj" fmla="val 4017"/>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Robert </a:t>
            </a:r>
            <a:r>
              <a:rPr lang="en-US" sz="1000" dirty="0" err="1">
                <a:effectLst/>
                <a:latin typeface="Gill Sans MT" panose="020B0502020104020203" pitchFamily="34" charset="77"/>
                <a:ea typeface="Calibri" panose="020F0502020204030204" pitchFamily="34" charset="0"/>
                <a:cs typeface="Times New Roman" panose="02020603050405020304" pitchFamily="18" charset="0"/>
              </a:rPr>
              <a:t>Hoyland</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uses many contemporary historical sources from the lands and cultures around Arabia to gain a richer understanding of early Islam.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In his 2014 book he suggests that the Arabian account is in no way ‘wrong’, but ‘told from the standpoint of the victors’ (p. 2, 2014).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He argues that the sources closest to the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will offer an authentic understanding of contemporary events. He does acknowledge that non-Arab sources may well be biased or have their own perspective, however suggests they should not be ignored.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8" name="Text Box 8">
            <a:extLst>
              <a:ext uri="{FF2B5EF4-FFF2-40B4-BE49-F238E27FC236}">
                <a16:creationId xmlns:a16="http://schemas.microsoft.com/office/drawing/2014/main" id="{6B709C51-8526-AA49-9036-59AF99CFE4F1}"/>
              </a:ext>
            </a:extLst>
          </p:cNvPr>
          <p:cNvSpPr txBox="1"/>
          <p:nvPr/>
        </p:nvSpPr>
        <p:spPr>
          <a:xfrm>
            <a:off x="190319" y="6590477"/>
            <a:ext cx="3238682" cy="2663251"/>
          </a:xfrm>
          <a:prstGeom prst="roundRect">
            <a:avLst>
              <a:gd name="adj" fmla="val 4450"/>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6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David King, a historian, rejects the theory that the first mosque was in Petra. The argument suggesting the first mosque was in Petra is based on the direction of the </a:t>
            </a:r>
            <a:r>
              <a:rPr lang="en-US" sz="1000" i="1" dirty="0">
                <a:effectLst/>
                <a:latin typeface="Gill Sans MT" panose="020B0502020104020203" pitchFamily="34" charset="77"/>
                <a:ea typeface="Calibri" panose="020F0502020204030204" pitchFamily="34" charset="0"/>
                <a:cs typeface="Times New Roman" panose="02020603050405020304" pitchFamily="18" charset="0"/>
              </a:rPr>
              <a:t>qibla </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in some of the earliest mosques (built between 622 and 876 CE). The </a:t>
            </a:r>
            <a:r>
              <a:rPr lang="en-US" sz="1000" i="1" dirty="0">
                <a:effectLst/>
                <a:latin typeface="Gill Sans MT" panose="020B0502020104020203" pitchFamily="34" charset="77"/>
                <a:ea typeface="Calibri" panose="020F0502020204030204" pitchFamily="34" charset="0"/>
                <a:cs typeface="Times New Roman" panose="02020603050405020304" pitchFamily="18" charset="0"/>
              </a:rPr>
              <a:t>qibla </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shows the direction of Makkah and the Ka’ba. Muslim prayers all over the world are directed towards the Ka’ba. These early </a:t>
            </a:r>
            <a:r>
              <a:rPr lang="en-US" sz="1000" i="1" dirty="0">
                <a:effectLst/>
                <a:latin typeface="Gill Sans MT" panose="020B0502020104020203" pitchFamily="34" charset="77"/>
                <a:ea typeface="Calibri" panose="020F0502020204030204" pitchFamily="34" charset="0"/>
                <a:cs typeface="Times New Roman" panose="02020603050405020304" pitchFamily="18" charset="0"/>
              </a:rPr>
              <a:t>qiblas</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do not orient towards Makkah but North, to Petra.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6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King calls this argument ‘The Petra Fallacy’. He acknowledged that the oldest mosques are not perfectly oriented towards Makkah, but this is not because the shrine was originally in Petra. It is due to early astronomical measurements which were less accurate. As Arabic astronomy and mathematical understanding improved, later mosques were oriented more accurately.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19" name="Text Box 9">
            <a:extLst>
              <a:ext uri="{FF2B5EF4-FFF2-40B4-BE49-F238E27FC236}">
                <a16:creationId xmlns:a16="http://schemas.microsoft.com/office/drawing/2014/main" id="{40FB55EF-D281-7B4A-9DF3-506833AF20CC}"/>
              </a:ext>
            </a:extLst>
          </p:cNvPr>
          <p:cNvSpPr txBox="1"/>
          <p:nvPr/>
        </p:nvSpPr>
        <p:spPr>
          <a:xfrm>
            <a:off x="190317" y="2798065"/>
            <a:ext cx="3238683" cy="3668632"/>
          </a:xfrm>
          <a:prstGeom prst="roundRect">
            <a:avLst>
              <a:gd name="adj" fmla="val 2774"/>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Tom Holland uses non-Arabian as well as Arabian sources to understand early Islam. He suggests that there is no evidence of Islam arising in Makkah, in Arabia.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Holland argues there is a lack of concrete evidence as to the location of Makkah in the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There is nothing to confirm it was in Arabia, in a region called the Hejaz (from an Arabic word meaning ‘to separate’). Holland presents evidence to argue Makkah must have been further North:</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lnSpc>
                <a:spcPct val="106000"/>
              </a:lnSpc>
              <a:buFont typeface="+mj-lt"/>
              <a:buAutoNum type="arabicParenR"/>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The Qur'an contains detailed arguments about the nature of Jesus and Mary and many mentions of Moses. The people most familiar with these figures, Jews and Christians, were based around Constantinople and Jerusalem as well as Syria, Sinai (part of Egypt), Petra (in present-day Jordan) and Palestine.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lnSpc>
                <a:spcPct val="106000"/>
              </a:lnSpc>
              <a:spcAft>
                <a:spcPts val="800"/>
              </a:spcAft>
              <a:buFont typeface="+mj-lt"/>
              <a:buAutoNum type="arabicParenR"/>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The Qur'an refers to olive trees, vines and keeping cattle. Olives and vines will not grow in the Hejaz, and there is not enough water to keep cattle. These plants grow in the fertile crescent hundreds of miles North.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20" name="Text Box 10">
            <a:extLst>
              <a:ext uri="{FF2B5EF4-FFF2-40B4-BE49-F238E27FC236}">
                <a16:creationId xmlns:a16="http://schemas.microsoft.com/office/drawing/2014/main" id="{A6A8DDD9-2321-3547-A5B3-BACC5A23B5B5}"/>
              </a:ext>
            </a:extLst>
          </p:cNvPr>
          <p:cNvSpPr txBox="1"/>
          <p:nvPr/>
        </p:nvSpPr>
        <p:spPr>
          <a:xfrm>
            <a:off x="3647957" y="7213121"/>
            <a:ext cx="2985800" cy="1057275"/>
          </a:xfrm>
          <a:prstGeom prst="roundRect">
            <a:avLst>
              <a:gd name="adj" fmla="val 13208"/>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German historian Gregor </a:t>
            </a:r>
            <a:r>
              <a:rPr lang="en-US" sz="1000" dirty="0" err="1">
                <a:effectLst/>
                <a:latin typeface="Gill Sans MT" panose="020B0502020104020203" pitchFamily="34" charset="77"/>
                <a:ea typeface="Calibri" panose="020F0502020204030204" pitchFamily="34" charset="0"/>
                <a:cs typeface="Times New Roman" panose="02020603050405020304" pitchFamily="18" charset="0"/>
              </a:rPr>
              <a:t>Schoeler</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documents the oral and written traditions of 7</a:t>
            </a:r>
            <a:r>
              <a:rPr lang="en-US" sz="1000" baseline="30000" dirty="0">
                <a:effectLst/>
                <a:latin typeface="Gill Sans MT" panose="020B0502020104020203" pitchFamily="34" charset="77"/>
                <a:ea typeface="Calibri" panose="020F0502020204030204" pitchFamily="34" charset="0"/>
                <a:cs typeface="Times New Roman" panose="02020603050405020304" pitchFamily="18" charset="0"/>
              </a:rPr>
              <a:t>th</a:t>
            </a:r>
            <a:r>
              <a:rPr lang="en-US" sz="1000" dirty="0">
                <a:effectLst/>
                <a:latin typeface="Gill Sans MT" panose="020B0502020104020203" pitchFamily="34" charset="77"/>
                <a:ea typeface="Calibri" panose="020F0502020204030204" pitchFamily="34" charset="0"/>
                <a:cs typeface="Times New Roman" panose="02020603050405020304" pitchFamily="18" charset="0"/>
              </a:rPr>
              <a:t> Century Arabia. It seems that there was a practice of written records, but also a strong oral tradition. Ideas would be passed down orally as much as recorded in writing.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
        <p:nvSpPr>
          <p:cNvPr id="21" name="Text Box 11">
            <a:extLst>
              <a:ext uri="{FF2B5EF4-FFF2-40B4-BE49-F238E27FC236}">
                <a16:creationId xmlns:a16="http://schemas.microsoft.com/office/drawing/2014/main" id="{B7A04010-D3BA-3247-8F9A-CB0E43683D7E}"/>
              </a:ext>
            </a:extLst>
          </p:cNvPr>
          <p:cNvSpPr txBox="1"/>
          <p:nvPr/>
        </p:nvSpPr>
        <p:spPr>
          <a:xfrm>
            <a:off x="3647956" y="8391442"/>
            <a:ext cx="2976872" cy="1304925"/>
          </a:xfrm>
          <a:prstGeom prst="roundRect">
            <a:avLst>
              <a:gd name="adj" fmla="val 11061"/>
            </a:avLst>
          </a:prstGeom>
          <a:solidFill>
            <a:schemeClr val="lt1"/>
          </a:solidFill>
          <a:ln w="6350">
            <a:solidFill>
              <a:srgbClr val="E82587"/>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Paper and papyrus can be easily destroyed. Committing words to memory was seen as a way to keep them safe. Muslims today still commit the Qur'an to memory.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a:p>
            <a:pPr>
              <a:lnSpc>
                <a:spcPct val="107000"/>
              </a:lnSpc>
              <a:spcAft>
                <a:spcPts val="800"/>
              </a:spcAft>
            </a:pPr>
            <a:r>
              <a:rPr lang="en-US" sz="1000" dirty="0">
                <a:effectLst/>
                <a:latin typeface="Gill Sans MT" panose="020B0502020104020203" pitchFamily="34" charset="77"/>
                <a:ea typeface="Calibri" panose="020F0502020204030204" pitchFamily="34" charset="0"/>
                <a:cs typeface="Times New Roman" panose="02020603050405020304" pitchFamily="18" charset="0"/>
              </a:rPr>
              <a:t>However such an oral and memory-based tradition leaves no archaeological evidence.  </a:t>
            </a:r>
            <a:endParaRPr lang="en-GB" sz="1000" dirty="0">
              <a:effectLst/>
              <a:latin typeface="Gill Sans MT" panose="020B0502020104020203" pitchFamily="34" charset="77"/>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88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DDB0-3718-B24E-92B0-A43CEB503A3B}"/>
              </a:ext>
            </a:extLst>
          </p:cNvPr>
          <p:cNvSpPr>
            <a:spLocks noGrp="1"/>
          </p:cNvSpPr>
          <p:nvPr>
            <p:ph type="title"/>
          </p:nvPr>
        </p:nvSpPr>
        <p:spPr>
          <a:xfrm>
            <a:off x="471488" y="527491"/>
            <a:ext cx="5915025" cy="691710"/>
          </a:xfrm>
        </p:spPr>
        <p:txBody>
          <a:bodyPr/>
          <a:lstStyle/>
          <a:p>
            <a:r>
              <a:rPr lang="en-US" b="1" dirty="0">
                <a:solidFill>
                  <a:srgbClr val="E82587"/>
                </a:solidFill>
              </a:rPr>
              <a:t>References</a:t>
            </a:r>
          </a:p>
        </p:txBody>
      </p:sp>
      <p:sp>
        <p:nvSpPr>
          <p:cNvPr id="3" name="Content Placeholder 2">
            <a:extLst>
              <a:ext uri="{FF2B5EF4-FFF2-40B4-BE49-F238E27FC236}">
                <a16:creationId xmlns:a16="http://schemas.microsoft.com/office/drawing/2014/main" id="{0C5A0F03-F7CD-A64B-81E9-3F495E3B0442}"/>
              </a:ext>
            </a:extLst>
          </p:cNvPr>
          <p:cNvSpPr>
            <a:spLocks noGrp="1"/>
          </p:cNvSpPr>
          <p:nvPr>
            <p:ph idx="1"/>
          </p:nvPr>
        </p:nvSpPr>
        <p:spPr>
          <a:xfrm>
            <a:off x="471488" y="1219201"/>
            <a:ext cx="5915025" cy="7704509"/>
          </a:xfrm>
        </p:spPr>
        <p:txBody>
          <a:bodyPr>
            <a:normAutofit/>
          </a:bodyPr>
          <a:lstStyle/>
          <a:p>
            <a:r>
              <a:rPr lang="en-GB" sz="1400" dirty="0"/>
              <a:t>Extract from: </a:t>
            </a:r>
            <a:r>
              <a:rPr lang="en-GB" sz="1400" b="1" dirty="0"/>
              <a:t>Gibson &amp; </a:t>
            </a:r>
            <a:r>
              <a:rPr lang="en-GB" sz="1400" b="1" dirty="0" err="1"/>
              <a:t>Gallez</a:t>
            </a:r>
            <a:r>
              <a:rPr lang="en-GB" sz="1400" b="1" dirty="0"/>
              <a:t> – False </a:t>
            </a:r>
            <a:r>
              <a:rPr lang="en-GB" sz="1400" b="1" dirty="0" err="1"/>
              <a:t>piblas</a:t>
            </a:r>
            <a:r>
              <a:rPr lang="en-GB" sz="1400" b="1" dirty="0"/>
              <a:t> and fake </a:t>
            </a:r>
            <a:r>
              <a:rPr lang="en-GB" sz="1400" b="1" dirty="0" err="1"/>
              <a:t>calumnias</a:t>
            </a:r>
            <a:r>
              <a:rPr lang="en-GB" sz="1400" b="1" dirty="0"/>
              <a:t> </a:t>
            </a:r>
            <a:r>
              <a:rPr lang="en-GB" sz="1400" dirty="0"/>
              <a:t>By David King 2017.</a:t>
            </a:r>
          </a:p>
          <a:p>
            <a:r>
              <a:rPr lang="en-GB" sz="1400" dirty="0"/>
              <a:t> </a:t>
            </a:r>
            <a:r>
              <a:rPr lang="en-GB" sz="1400" b="1" dirty="0"/>
              <a:t>“A Response to Patricia Crone's Book (Meccan Trade and the Rise of Islam)”.  </a:t>
            </a:r>
            <a:r>
              <a:rPr lang="en-GB" sz="1400" dirty="0" err="1"/>
              <a:t>Dr.</a:t>
            </a:r>
            <a:r>
              <a:rPr lang="en-GB" sz="1400" dirty="0"/>
              <a:t> </a:t>
            </a:r>
            <a:r>
              <a:rPr lang="en-GB" sz="1400" dirty="0" err="1"/>
              <a:t>Amaal</a:t>
            </a:r>
            <a:r>
              <a:rPr lang="en-GB" sz="1400" dirty="0"/>
              <a:t> Muhammad Al-</a:t>
            </a:r>
            <a:r>
              <a:rPr lang="en-GB" sz="1400" dirty="0" err="1"/>
              <a:t>Roubi</a:t>
            </a:r>
            <a:endParaRPr lang="en-GB" sz="1400" dirty="0"/>
          </a:p>
          <a:p>
            <a:r>
              <a:rPr lang="en-US" sz="1400" dirty="0"/>
              <a:t>Crone and Cook 1977 </a:t>
            </a:r>
            <a:r>
              <a:rPr lang="en-US" sz="1400" dirty="0" err="1"/>
              <a:t>hagarism</a:t>
            </a:r>
            <a:r>
              <a:rPr lang="en-US" sz="1400" dirty="0"/>
              <a:t> </a:t>
            </a:r>
            <a:endParaRPr lang="en-GB" sz="1400" dirty="0"/>
          </a:p>
          <a:p>
            <a:r>
              <a:rPr lang="en-US" sz="1400" dirty="0" err="1"/>
              <a:t>Hoyland</a:t>
            </a:r>
            <a:r>
              <a:rPr lang="en-US" sz="1400" dirty="0"/>
              <a:t> </a:t>
            </a:r>
            <a:r>
              <a:rPr lang="en-US" sz="1400" u="sng" dirty="0">
                <a:hlinkClick r:id="rId2"/>
              </a:rPr>
              <a:t>https://www.amazon.co.uk/Gods-Path-Conquests-Creation-Civilization/dp/0199916365</a:t>
            </a:r>
            <a:endParaRPr lang="en-GB" sz="1400" dirty="0"/>
          </a:p>
          <a:p>
            <a:r>
              <a:rPr lang="en-US" sz="1400" dirty="0" err="1"/>
              <a:t>Hoyland</a:t>
            </a:r>
            <a:r>
              <a:rPr lang="en-US" sz="1400" dirty="0"/>
              <a:t> </a:t>
            </a:r>
            <a:r>
              <a:rPr lang="en-US" sz="1400" u="sng" dirty="0">
                <a:hlinkClick r:id="rId3"/>
              </a:rPr>
              <a:t>https://en.wikipedia.org/wiki/Seeing_Islam_as_Others_Saw_It</a:t>
            </a:r>
            <a:endParaRPr lang="en-GB" sz="1400" dirty="0"/>
          </a:p>
          <a:p>
            <a:r>
              <a:rPr lang="en-US" sz="1400" dirty="0"/>
              <a:t>Holland: in the shadow of the sword</a:t>
            </a:r>
            <a:endParaRPr lang="en-GB" sz="1400" dirty="0"/>
          </a:p>
          <a:p>
            <a:r>
              <a:rPr lang="en-US" sz="1400" dirty="0"/>
              <a:t>Holland- lecture at Oxford series on antiquity:  </a:t>
            </a:r>
            <a:r>
              <a:rPr lang="en-US" sz="1400" u="sng" dirty="0">
                <a:hlinkClick r:id="rId4"/>
              </a:rPr>
              <a:t>https://www.podcasts.ox.ac.uk/islam-executioner-or-heir-antiquity</a:t>
            </a:r>
            <a:r>
              <a:rPr lang="en-US" sz="1400" dirty="0"/>
              <a:t> </a:t>
            </a:r>
            <a:endParaRPr lang="en-GB" sz="1400" dirty="0"/>
          </a:p>
          <a:p>
            <a:r>
              <a:rPr lang="en-GB" sz="1400" dirty="0"/>
              <a:t>The Oral and the Written in Early Islam. By Gregor </a:t>
            </a:r>
            <a:r>
              <a:rPr lang="en-GB" sz="1400" dirty="0" err="1"/>
              <a:t>Schoeler</a:t>
            </a:r>
            <a:r>
              <a:rPr lang="en-GB" sz="1400" dirty="0"/>
              <a:t>. Translated by Uwe </a:t>
            </a:r>
            <a:r>
              <a:rPr lang="en-GB" sz="1400" dirty="0" err="1"/>
              <a:t>Vagelpohl</a:t>
            </a:r>
            <a:r>
              <a:rPr lang="en-GB" sz="1400" dirty="0"/>
              <a:t>, edited and introduced by James E. Montgomery. Routledge Studies in Middle Eastern Literatures. London: Routledge, 2006.</a:t>
            </a:r>
          </a:p>
          <a:p>
            <a:r>
              <a:rPr lang="en-US" sz="1400" dirty="0"/>
              <a:t>Dan Gibson (2017) </a:t>
            </a:r>
            <a:r>
              <a:rPr lang="en-US" sz="1400" i="1" dirty="0"/>
              <a:t>Early Islam</a:t>
            </a:r>
            <a:r>
              <a:rPr lang="en-GB" sz="1400" dirty="0"/>
              <a:t> </a:t>
            </a:r>
            <a:endParaRPr lang="en-US" sz="1400" dirty="0"/>
          </a:p>
        </p:txBody>
      </p:sp>
    </p:spTree>
    <p:extLst>
      <p:ext uri="{BB962C8B-B14F-4D97-AF65-F5344CB8AC3E}">
        <p14:creationId xmlns:p14="http://schemas.microsoft.com/office/powerpoint/2010/main" val="35315936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4" ma:contentTypeDescription="Create a new document." ma:contentTypeScope="" ma:versionID="91c7e43317cf3fe01dda806635ea97fb">
  <xsd:schema xmlns:xsd="http://www.w3.org/2001/XMLSchema" xmlns:xs="http://www.w3.org/2001/XMLSchema" xmlns:p="http://schemas.microsoft.com/office/2006/metadata/properties" xmlns:ns2="3daa3796-40a0-4fe0-acc9-e99f93d22791" xmlns:ns3="699b7773-a9c6-4390-9b00-6e425b8b77a1" targetNamespace="http://schemas.microsoft.com/office/2006/metadata/properties" ma:root="true" ma:fieldsID="7278492afea5bacf4ee71972057ea41a" ns2:_="" ns3:_="">
    <xsd:import namespace="3daa3796-40a0-4fe0-acc9-e99f93d22791"/>
    <xsd:import namespace="699b7773-a9c6-4390-9b00-6e425b8b77a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c73442f9-f3bd-4a47-a334-1d70acc40e1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9b7773-a9c6-4390-9b00-6e425b8b77a1"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f5af666-d48c-4617-8b6f-563a4d4922fd}" ma:internalName="TaxCatchAll" ma:showField="CatchAllData" ma:web="699b7773-a9c6-4390-9b00-6e425b8b77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801A3A-2AD9-42B0-8499-D94F3E8CE089}"/>
</file>

<file path=customXml/itemProps2.xml><?xml version="1.0" encoding="utf-8"?>
<ds:datastoreItem xmlns:ds="http://schemas.openxmlformats.org/officeDocument/2006/customXml" ds:itemID="{538AE9BE-FAB3-44C5-87AB-6C90455A80CA}"/>
</file>

<file path=docProps/app.xml><?xml version="1.0" encoding="utf-8"?>
<Properties xmlns="http://schemas.openxmlformats.org/officeDocument/2006/extended-properties" xmlns:vt="http://schemas.openxmlformats.org/officeDocument/2006/docPropsVTypes">
  <Template>Office Theme</Template>
  <TotalTime>66</TotalTime>
  <Words>943</Words>
  <Application>Microsoft Office PowerPoint</Application>
  <PresentationFormat>Custom</PresentationFormat>
  <Paragraphs>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Gill Sans MT</vt:lpstr>
      <vt:lpstr>Office Theme</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 REPORT Sonny Liston Vs Cassius Clay   February 25th 1964</dc:title>
  <dc:creator>Rachel Hancock</dc:creator>
  <cp:lastModifiedBy>Kate Christopher</cp:lastModifiedBy>
  <cp:revision>8</cp:revision>
  <dcterms:created xsi:type="dcterms:W3CDTF">2021-09-13T14:16:46Z</dcterms:created>
  <dcterms:modified xsi:type="dcterms:W3CDTF">2022-07-08T14:43:15Z</dcterms:modified>
</cp:coreProperties>
</file>