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915199-222C-1A46-BFC4-F8CB404603BA}" v="2" dt="2021-10-18T15:33:38.4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829"/>
    <p:restoredTop sz="94560"/>
  </p:normalViewPr>
  <p:slideViewPr>
    <p:cSldViewPr snapToGrid="0" snapToObjects="1">
      <p:cViewPr varScale="1">
        <p:scale>
          <a:sx n="45" d="100"/>
          <a:sy n="45" d="100"/>
        </p:scale>
        <p:origin x="11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7/8/2022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8">
            <a:extLst>
              <a:ext uri="{FF2B5EF4-FFF2-40B4-BE49-F238E27FC236}">
                <a16:creationId xmlns:a16="http://schemas.microsoft.com/office/drawing/2014/main" id="{6B709C51-8526-AA49-9036-59AF99CFE4F1}"/>
              </a:ext>
            </a:extLst>
          </p:cNvPr>
          <p:cNvSpPr txBox="1"/>
          <p:nvPr/>
        </p:nvSpPr>
        <p:spPr>
          <a:xfrm>
            <a:off x="318334" y="3730753"/>
            <a:ext cx="6137329" cy="2176271"/>
          </a:xfrm>
          <a:prstGeom prst="roundRect">
            <a:avLst>
              <a:gd name="adj" fmla="val 4450"/>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en-GB" sz="1200" b="1" dirty="0">
                <a:latin typeface="Gill Sans MT" panose="020B0502020104020203" pitchFamily="34" charset="77"/>
              </a:rPr>
              <a:t>1: Guardian Cartoon</a:t>
            </a:r>
            <a:endParaRPr lang="en-GB" sz="1200" dirty="0">
              <a:latin typeface="Gill Sans MT" panose="020B0502020104020203" pitchFamily="34" charset="77"/>
            </a:endParaRPr>
          </a:p>
          <a:p>
            <a:r>
              <a:rPr lang="en-GB" sz="1200" dirty="0">
                <a:latin typeface="Gill Sans MT" panose="020B0502020104020203" pitchFamily="34" charset="77"/>
              </a:rPr>
              <a:t>After the attack on Finsbury park mosque the Guardian newspaper printed a cartoon by Martin </a:t>
            </a:r>
            <a:r>
              <a:rPr lang="en-GB" sz="1200" dirty="0" err="1">
                <a:latin typeface="Gill Sans MT" panose="020B0502020104020203" pitchFamily="34" charset="77"/>
              </a:rPr>
              <a:t>Rowson</a:t>
            </a:r>
            <a:r>
              <a:rPr lang="en-GB" sz="1200" dirty="0">
                <a:latin typeface="Gill Sans MT" panose="020B0502020104020203" pitchFamily="34" charset="77"/>
              </a:rPr>
              <a:t> that showed a white van emblazoned with “read The Sun &amp; Daily Mail” and was a replica of the crime scene of the attack. </a:t>
            </a:r>
            <a:r>
              <a:rPr lang="en-GB" sz="1200" dirty="0" err="1">
                <a:latin typeface="Gill Sans MT" panose="020B0502020104020203" pitchFamily="34" charset="77"/>
              </a:rPr>
              <a:t>Rowson’s</a:t>
            </a:r>
            <a:r>
              <a:rPr lang="en-GB" sz="1200" dirty="0">
                <a:latin typeface="Gill Sans MT" panose="020B0502020104020203" pitchFamily="34" charset="77"/>
              </a:rPr>
              <a:t> cartoon implies that The Sun and Daily Mail encourage racism and hatred of Muslims. They are thus partly responsible for creating a political climate which encourages people like Osbourne to enact their feelings of hatred or resentment. The Daily Mail newspaper responded by denying the accusations of racism and accusing the Guardian of fake news. In the public debates that followed one of the issues was whether it was acceptable for newspapers like the Sun and the Daily Mail to criticise Islam and make negative claims about Muslims without being considered racist, or Islamophobic. </a:t>
            </a:r>
          </a:p>
        </p:txBody>
      </p:sp>
      <p:sp>
        <p:nvSpPr>
          <p:cNvPr id="11" name="Text Box 8">
            <a:extLst>
              <a:ext uri="{FF2B5EF4-FFF2-40B4-BE49-F238E27FC236}">
                <a16:creationId xmlns:a16="http://schemas.microsoft.com/office/drawing/2014/main" id="{8160F60F-B070-5347-A61F-4354293EA4B5}"/>
              </a:ext>
            </a:extLst>
          </p:cNvPr>
          <p:cNvSpPr txBox="1"/>
          <p:nvPr/>
        </p:nvSpPr>
        <p:spPr>
          <a:xfrm>
            <a:off x="318334" y="6056819"/>
            <a:ext cx="6137329" cy="3493008"/>
          </a:xfrm>
          <a:prstGeom prst="roundRect">
            <a:avLst>
              <a:gd name="adj" fmla="val 4450"/>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en-GB" sz="1200" b="1" dirty="0">
                <a:latin typeface="Gill Sans MT" panose="020B0502020104020203" pitchFamily="34" charset="77"/>
              </a:rPr>
              <a:t>2: Katie Hopkins</a:t>
            </a:r>
            <a:endParaRPr lang="en-GB" sz="1200" dirty="0">
              <a:latin typeface="Gill Sans MT" panose="020B0502020104020203" pitchFamily="34" charset="77"/>
            </a:endParaRPr>
          </a:p>
          <a:p>
            <a:r>
              <a:rPr lang="en-GB" sz="1200" dirty="0">
                <a:latin typeface="Gill Sans MT" panose="020B0502020104020203" pitchFamily="34" charset="77"/>
              </a:rPr>
              <a:t>A second incident relating to Finsbury Park Mosque involved the journalist Katie Hopkins. Katie Hopkins is a commentator who once had over a million followers on Twitter. She is well known for her views on immigration and race relations in England, she has compared migrants to cockroaches and said they spread like the ‘norovirus’. After Twitter banned her and permanently suspended her account she began posting on Instagram. </a:t>
            </a:r>
          </a:p>
          <a:p>
            <a:r>
              <a:rPr lang="en-GB" sz="1200" dirty="0">
                <a:latin typeface="Gill Sans MT" panose="020B0502020104020203" pitchFamily="34" charset="77"/>
              </a:rPr>
              <a:t> </a:t>
            </a:r>
          </a:p>
          <a:p>
            <a:r>
              <a:rPr lang="en-GB" sz="1200" dirty="0">
                <a:latin typeface="Gill Sans MT" panose="020B0502020104020203" pitchFamily="34" charset="77"/>
              </a:rPr>
              <a:t>Hopkins paid for a ‘White Lives Matter’ banner to be flown over a Manchester City vs Burnley match in 2020 as the footballers took the knee in support of Black Lives Matter. Burnley football player, Ben </a:t>
            </a:r>
            <a:r>
              <a:rPr lang="en-GB" sz="1200" dirty="0" err="1">
                <a:latin typeface="Gill Sans MT" panose="020B0502020104020203" pitchFamily="34" charset="77"/>
              </a:rPr>
              <a:t>Mee</a:t>
            </a:r>
            <a:r>
              <a:rPr lang="en-GB" sz="1200" dirty="0">
                <a:latin typeface="Gill Sans MT" panose="020B0502020104020203" pitchFamily="34" charset="77"/>
              </a:rPr>
              <a:t> said that his club was ‘ashamed and embarrassed by the banner’. </a:t>
            </a:r>
          </a:p>
          <a:p>
            <a:r>
              <a:rPr lang="en-GB" sz="1200" dirty="0">
                <a:latin typeface="Gill Sans MT" panose="020B0502020104020203" pitchFamily="34" charset="77"/>
              </a:rPr>
              <a:t> </a:t>
            </a:r>
          </a:p>
          <a:p>
            <a:r>
              <a:rPr lang="en-GB" sz="1200" dirty="0">
                <a:latin typeface="Gill Sans MT" panose="020B0502020104020203" pitchFamily="34" charset="77"/>
              </a:rPr>
              <a:t>She is also well known for her negative comments about Islam and Muslims. In 2020 she tweeted “Finsbury Park mosque just after 8.00pm. Officers attacked. 5 representatives of the Religion of Peace arrested. Zero media coverage.’ She implied that an attack on police officers that night was carried out by members of the Finsbury Park Mosque. After her comments the mosque hired a solicitor to make a case against Hopkins and Hopkins issued an apology on Instagram and </a:t>
            </a:r>
            <a:r>
              <a:rPr lang="en-GB" sz="1200" dirty="0" err="1">
                <a:latin typeface="Gill Sans MT" panose="020B0502020104020203" pitchFamily="34" charset="77"/>
              </a:rPr>
              <a:t>Parler</a:t>
            </a:r>
            <a:r>
              <a:rPr lang="en-GB" sz="1200" dirty="0">
                <a:latin typeface="Gill Sans MT" panose="020B0502020104020203" pitchFamily="34" charset="77"/>
              </a:rPr>
              <a:t>. </a:t>
            </a:r>
          </a:p>
        </p:txBody>
      </p:sp>
      <p:sp>
        <p:nvSpPr>
          <p:cNvPr id="5" name="TextBox 4">
            <a:extLst>
              <a:ext uri="{FF2B5EF4-FFF2-40B4-BE49-F238E27FC236}">
                <a16:creationId xmlns:a16="http://schemas.microsoft.com/office/drawing/2014/main" id="{4F718D36-2E89-DB49-AF27-137EB1A46F9A}"/>
              </a:ext>
            </a:extLst>
          </p:cNvPr>
          <p:cNvSpPr txBox="1"/>
          <p:nvPr/>
        </p:nvSpPr>
        <p:spPr>
          <a:xfrm>
            <a:off x="318334" y="479958"/>
            <a:ext cx="6137329" cy="3139321"/>
          </a:xfrm>
          <a:prstGeom prst="rect">
            <a:avLst/>
          </a:prstGeom>
          <a:noFill/>
        </p:spPr>
        <p:txBody>
          <a:bodyPr wrap="square">
            <a:spAutoFit/>
          </a:bodyPr>
          <a:lstStyle/>
          <a:p>
            <a:r>
              <a:rPr lang="en-GB" sz="1400" b="1"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rPr>
              <a:t>Attack on Finsbury Park Mosque</a:t>
            </a:r>
            <a:endParaRPr lang="en-GB" sz="1400"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endParaRPr>
          </a:p>
          <a:p>
            <a:r>
              <a:rPr lang="en-GB" sz="1200" dirty="0">
                <a:effectLst/>
                <a:latin typeface="Gill Sans MT" panose="020B0502020104020203" pitchFamily="34" charset="77"/>
                <a:ea typeface="Calibri" panose="020F0502020204030204" pitchFamily="34" charset="0"/>
                <a:cs typeface="Times New Roman" panose="02020603050405020304" pitchFamily="18" charset="0"/>
              </a:rPr>
              <a:t> </a:t>
            </a:r>
          </a:p>
          <a:p>
            <a:r>
              <a:rPr lang="en-GB" sz="1200" dirty="0">
                <a:effectLst/>
                <a:latin typeface="Gill Sans MT" panose="020B0502020104020203" pitchFamily="34" charset="77"/>
                <a:ea typeface="Calibri" panose="020F0502020204030204" pitchFamily="34" charset="0"/>
                <a:cs typeface="Times New Roman" panose="02020603050405020304" pitchFamily="18" charset="0"/>
              </a:rPr>
              <a:t>On the evening of 19</a:t>
            </a:r>
            <a:r>
              <a:rPr lang="en-GB" sz="12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GB" sz="1200" dirty="0">
                <a:effectLst/>
                <a:latin typeface="Gill Sans MT" panose="020B0502020104020203" pitchFamily="34" charset="77"/>
                <a:ea typeface="Calibri" panose="020F0502020204030204" pitchFamily="34" charset="0"/>
                <a:cs typeface="Times New Roman" panose="02020603050405020304" pitchFamily="18" charset="0"/>
              </a:rPr>
              <a:t> of June 2017 a 51 year old man, </a:t>
            </a:r>
            <a:r>
              <a:rPr lang="en-GB" sz="1200" dirty="0" err="1">
                <a:effectLst/>
                <a:latin typeface="Gill Sans MT" panose="020B0502020104020203" pitchFamily="34" charset="77"/>
                <a:ea typeface="Calibri" panose="020F0502020204030204" pitchFamily="34" charset="0"/>
                <a:cs typeface="Times New Roman" panose="02020603050405020304" pitchFamily="18" charset="0"/>
              </a:rPr>
              <a:t>Makram</a:t>
            </a:r>
            <a:r>
              <a:rPr lang="en-GB" sz="1200" dirty="0">
                <a:effectLst/>
                <a:latin typeface="Gill Sans MT" panose="020B0502020104020203" pitchFamily="34" charset="77"/>
                <a:ea typeface="Calibri" panose="020F0502020204030204" pitchFamily="34" charset="0"/>
                <a:cs typeface="Times New Roman" panose="02020603050405020304" pitchFamily="18" charset="0"/>
              </a:rPr>
              <a:t> Ali, fainted as he left Finsbury Park Mosque. As he fell to the floor people rushed to help him up when a van sped up and ran him down. The van driver, Darren Osborne, was pulled out of the van by three of the worshippers from the mosque. As an angry and frightened crowd turned on Osborne it seemed as though they were going to attack him. Mohammed Mahmoud, Iman from the mosque, tried to protect Osbourne from the crowd by standing in front of him until the police arrived. He later told reporters that he wanted to prevent a “cowardly reaction” to a “cowardly attack”.  </a:t>
            </a:r>
          </a:p>
          <a:p>
            <a:r>
              <a:rPr lang="en-GB" sz="1200" dirty="0">
                <a:effectLst/>
                <a:latin typeface="Gill Sans MT" panose="020B0502020104020203" pitchFamily="34" charset="77"/>
                <a:ea typeface="Calibri" panose="020F0502020204030204" pitchFamily="34" charset="0"/>
                <a:cs typeface="Times New Roman" panose="02020603050405020304" pitchFamily="18" charset="0"/>
              </a:rPr>
              <a:t> </a:t>
            </a:r>
          </a:p>
          <a:p>
            <a:r>
              <a:rPr lang="en-GB" sz="1200" dirty="0">
                <a:effectLst/>
                <a:latin typeface="Gill Sans MT" panose="020B0502020104020203" pitchFamily="34" charset="77"/>
                <a:ea typeface="Calibri" panose="020F0502020204030204" pitchFamily="34" charset="0"/>
                <a:cs typeface="Times New Roman" panose="02020603050405020304" pitchFamily="18" charset="0"/>
              </a:rPr>
              <a:t>Osborne was jailed for a minimum of 43 years for the murder of Mr Ali and for trying to murder others outside the mosque. When he was sentenced, Mrs Justice Cheema-Grubb told Osborne: “This was a terrorist attack. You intended to kill.” Osborne was later given a life sentence with a minimum term of 43 years for killing Ali and injuring 12 others. </a:t>
            </a:r>
          </a:p>
          <a:p>
            <a:endParaRPr lang="en-GB" sz="1200" dirty="0">
              <a:latin typeface="Gill Sans MT" panose="020B0502020104020203" pitchFamily="34" charset="77"/>
              <a:ea typeface="Calibri" panose="020F0502020204030204" pitchFamily="34" charset="0"/>
              <a:cs typeface="Times New Roman" panose="02020603050405020304" pitchFamily="18" charset="0"/>
            </a:endParaRPr>
          </a:p>
          <a:p>
            <a:r>
              <a:rPr lang="en-GB" sz="1400" b="1"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rPr>
              <a:t>Free speech</a:t>
            </a:r>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9B3DB8-94C2-4FDC-94D0-515AB14FB8B5}"/>
</file>

<file path=customXml/itemProps2.xml><?xml version="1.0" encoding="utf-8"?>
<ds:datastoreItem xmlns:ds="http://schemas.openxmlformats.org/officeDocument/2006/customXml" ds:itemID="{40AD4884-ECFA-4F05-A556-61513C1F54FF}"/>
</file>

<file path=docProps/app.xml><?xml version="1.0" encoding="utf-8"?>
<Properties xmlns="http://schemas.openxmlformats.org/officeDocument/2006/extended-properties" xmlns:vt="http://schemas.openxmlformats.org/officeDocument/2006/docPropsVTypes">
  <Template>Office Theme</Template>
  <TotalTime>71</TotalTime>
  <Words>582</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6</cp:revision>
  <dcterms:created xsi:type="dcterms:W3CDTF">2021-09-13T14:16:46Z</dcterms:created>
  <dcterms:modified xsi:type="dcterms:W3CDTF">2022-07-08T15:03:54Z</dcterms:modified>
</cp:coreProperties>
</file>