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7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2587"/>
    <a:srgbClr val="F39762"/>
    <a:srgbClr val="A88C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7044"/>
    <p:restoredTop sz="94626"/>
  </p:normalViewPr>
  <p:slideViewPr>
    <p:cSldViewPr snapToGrid="0" snapToObjects="1">
      <p:cViewPr varScale="1">
        <p:scale>
          <a:sx n="45" d="100"/>
          <a:sy n="45" d="100"/>
        </p:scale>
        <p:origin x="118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451"/>
            <a:ext cx="5829300" cy="3449308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3778"/>
            <a:ext cx="5143500" cy="239204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A7F9-6C0B-9742-B481-72F8E7B2560E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213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A7F9-6C0B-9742-B481-72F8E7B2560E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363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87"/>
            <a:ext cx="1478756" cy="839622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87"/>
            <a:ext cx="4350544" cy="839622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A7F9-6C0B-9742-B481-72F8E7B2560E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08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A7F9-6C0B-9742-B481-72F8E7B2560E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09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70019"/>
            <a:ext cx="5915025" cy="4121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30289"/>
            <a:ext cx="5915025" cy="216728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A7F9-6C0B-9742-B481-72F8E7B2560E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0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436"/>
            <a:ext cx="2914650" cy="628627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436"/>
            <a:ext cx="2914650" cy="628627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A7F9-6C0B-9742-B481-72F8E7B2560E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193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90"/>
            <a:ext cx="5915025" cy="191500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736"/>
            <a:ext cx="2901255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9022"/>
            <a:ext cx="2901255" cy="532303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736"/>
            <a:ext cx="2915543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9022"/>
            <a:ext cx="2915543" cy="532303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A7F9-6C0B-9742-B481-72F8E7B2560E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35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A7F9-6C0B-9742-B481-72F8E7B2560E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890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A7F9-6C0B-9742-B481-72F8E7B2560E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666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511"/>
            <a:ext cx="3471863" cy="704080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A7F9-6C0B-9742-B481-72F8E7B2560E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44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511"/>
            <a:ext cx="3471863" cy="704080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A7F9-6C0B-9742-B481-72F8E7B2560E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079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90"/>
            <a:ext cx="5915025" cy="1915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436"/>
            <a:ext cx="5915025" cy="628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EA7F9-6C0B-9742-B481-72F8E7B2560E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picture containing shape&#10;&#10;Description automatically generated">
            <a:extLst>
              <a:ext uri="{FF2B5EF4-FFF2-40B4-BE49-F238E27FC236}">
                <a16:creationId xmlns:a16="http://schemas.microsoft.com/office/drawing/2014/main" id="{DB2AAF35-7FDA-E748-9889-818ECB6D4D8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6049963"/>
            <a:ext cx="6858000" cy="385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445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i="0" kern="1200">
          <a:solidFill>
            <a:schemeClr val="tx1"/>
          </a:solidFill>
          <a:latin typeface="Gill Sans MT" panose="020B0502020104020203" pitchFamily="34" charset="77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3447586-9ECF-0A4B-A3FA-12CC29ACAB84}"/>
              </a:ext>
            </a:extLst>
          </p:cNvPr>
          <p:cNvSpPr/>
          <p:nvPr/>
        </p:nvSpPr>
        <p:spPr>
          <a:xfrm>
            <a:off x="233172" y="359319"/>
            <a:ext cx="6222492" cy="585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solidFill>
                  <a:srgbClr val="E82587"/>
                </a:solidFill>
                <a:latin typeface="Gill Sans MT" panose="020B0502020104020203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Fundamentalism</a:t>
            </a:r>
            <a:endParaRPr lang="en-GB" sz="2400" b="1" dirty="0">
              <a:solidFill>
                <a:srgbClr val="E82587"/>
              </a:solidFill>
              <a:latin typeface="Gill Sans MT" panose="020B0502020104020203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680F72C-8D5D-994B-87A6-4B3E1C2F53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308458"/>
              </p:ext>
            </p:extLst>
          </p:nvPr>
        </p:nvGraphicFramePr>
        <p:xfrm>
          <a:off x="386904" y="944736"/>
          <a:ext cx="6068760" cy="873086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16767">
                  <a:extLst>
                    <a:ext uri="{9D8B030D-6E8A-4147-A177-3AD203B41FA5}">
                      <a16:colId xmlns:a16="http://schemas.microsoft.com/office/drawing/2014/main" val="2812764899"/>
                    </a:ext>
                  </a:extLst>
                </a:gridCol>
                <a:gridCol w="1517331">
                  <a:extLst>
                    <a:ext uri="{9D8B030D-6E8A-4147-A177-3AD203B41FA5}">
                      <a16:colId xmlns:a16="http://schemas.microsoft.com/office/drawing/2014/main" val="1335262620"/>
                    </a:ext>
                  </a:extLst>
                </a:gridCol>
                <a:gridCol w="1517331">
                  <a:extLst>
                    <a:ext uri="{9D8B030D-6E8A-4147-A177-3AD203B41FA5}">
                      <a16:colId xmlns:a16="http://schemas.microsoft.com/office/drawing/2014/main" val="3330816843"/>
                    </a:ext>
                  </a:extLst>
                </a:gridCol>
                <a:gridCol w="1517331">
                  <a:extLst>
                    <a:ext uri="{9D8B030D-6E8A-4147-A177-3AD203B41FA5}">
                      <a16:colId xmlns:a16="http://schemas.microsoft.com/office/drawing/2014/main" val="4169229668"/>
                    </a:ext>
                  </a:extLst>
                </a:gridCol>
              </a:tblGrid>
              <a:tr h="15168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Gill Sans MT" panose="020B0502020104020203" pitchFamily="34" charset="77"/>
                        </a:rPr>
                        <a:t>Christian fundamentalism emerged at the end of the 19</a:t>
                      </a:r>
                      <a:r>
                        <a:rPr lang="en-GB" sz="1200" baseline="30000" dirty="0">
                          <a:effectLst/>
                          <a:latin typeface="Gill Sans MT" panose="020B0502020104020203" pitchFamily="34" charset="77"/>
                        </a:rPr>
                        <a:t>th</a:t>
                      </a:r>
                      <a:r>
                        <a:rPr lang="en-GB" sz="1200" dirty="0">
                          <a:effectLst/>
                          <a:latin typeface="Gill Sans MT" panose="020B0502020104020203" pitchFamily="34" charset="77"/>
                        </a:rPr>
                        <a:t> C in reaction to historical criticism of the bible. This questioned beliefs such as that Moses himself wrote the Torah.</a:t>
                      </a:r>
                      <a:endParaRPr lang="en-GB" sz="1200" dirty="0"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  <a:latin typeface="Gill Sans MT" panose="020B0502020104020203" pitchFamily="34" charset="77"/>
                        </a:rPr>
                        <a:t>The tradition in Islam of Qur’anic interpretation is called tafsir. A person who writes tafsir is called a mufassir. </a:t>
                      </a:r>
                      <a:endParaRPr lang="en-GB" sz="1200"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  <a:latin typeface="Gill Sans MT" panose="020B0502020104020203" pitchFamily="34" charset="77"/>
                        </a:rPr>
                        <a:t>Fundamentalists look back to a ‘golden age’ when life was better. Some fundamentalist groups reject modern social developments such as women’s autonomy. </a:t>
                      </a:r>
                      <a:endParaRPr lang="en-GB" sz="1200"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  <a:latin typeface="Gill Sans MT" panose="020B0502020104020203" pitchFamily="34" charset="77"/>
                        </a:rPr>
                        <a:t>The instructions in the Qur’an are to be freshly interpreted for successive generations of Muslims around the world. </a:t>
                      </a:r>
                      <a:endParaRPr lang="en-GB" sz="1200"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963149"/>
                  </a:ext>
                </a:extLst>
              </a:tr>
              <a:tr h="16862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  <a:latin typeface="Gill Sans MT" panose="020B0502020104020203" pitchFamily="34" charset="77"/>
                        </a:rPr>
                        <a:t>Originally the Mujahideen were Pashtuns defending their land from the British empire. The British invaded Afghanistan and tried to invade neighbouring Pashtun lands.</a:t>
                      </a:r>
                      <a:endParaRPr lang="en-GB" sz="1200"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  <a:latin typeface="Gill Sans MT" panose="020B0502020104020203" pitchFamily="34" charset="77"/>
                        </a:rPr>
                        <a:t>‘The Fundamentals’ (1910- 1915) set out Christian beliefs, including the inerrancy of the bible (belief that the Bible cannot be wrong) and the literal truth of accounts of Jesus’ life and death.</a:t>
                      </a:r>
                      <a:endParaRPr lang="en-GB" sz="1200"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  <a:latin typeface="Gill Sans MT" panose="020B0502020104020203" pitchFamily="34" charset="77"/>
                        </a:rPr>
                        <a:t>Haredi Judaism, also known as Strictly Orthodox Judaism, is a fundamentalist movement. Haredi live by halakha (Jewish law), detached from some aspects of modern life.  </a:t>
                      </a:r>
                      <a:endParaRPr lang="en-GB" sz="1200"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  <a:latin typeface="Gill Sans MT" panose="020B0502020104020203" pitchFamily="34" charset="77"/>
                        </a:rPr>
                        <a:t>A fundamentalist mujahideen group emerged in North West Pakistan, along the border with Afghanistan. They supported the Taliban. They destroyed girls schools and restricted women’s freedom. </a:t>
                      </a:r>
                      <a:endParaRPr lang="en-GB" sz="1200"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405591"/>
                  </a:ext>
                </a:extLst>
              </a:tr>
              <a:tr h="15168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  <a:latin typeface="Gill Sans MT" panose="020B0502020104020203" pitchFamily="34" charset="77"/>
                        </a:rPr>
                        <a:t>Islamic fundamentalists are groups who understand the Qur’an only in the ‘fundamental’ form it appeared originally, in 7</a:t>
                      </a:r>
                      <a:r>
                        <a:rPr lang="en-GB" sz="1200" baseline="30000">
                          <a:effectLst/>
                          <a:latin typeface="Gill Sans MT" panose="020B0502020104020203" pitchFamily="34" charset="77"/>
                        </a:rPr>
                        <a:t>th</a:t>
                      </a:r>
                      <a:r>
                        <a:rPr lang="en-GB" sz="1200">
                          <a:effectLst/>
                          <a:latin typeface="Gill Sans MT" panose="020B0502020104020203" pitchFamily="34" charset="77"/>
                        </a:rPr>
                        <a:t> Century Arabia. </a:t>
                      </a:r>
                      <a:endParaRPr lang="en-GB" sz="1200"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  <a:latin typeface="Gill Sans MT" panose="020B0502020104020203" pitchFamily="34" charset="77"/>
                        </a:rPr>
                        <a:t>In the 1970s a new generation of Mujahideen resisted the Soviet Union’s takeover of Afghanistan. This led to a civil war which lasted until 1993. Much of Afghanistan fell under Mujahideen rule.</a:t>
                      </a:r>
                      <a:endParaRPr lang="en-GB" sz="1200"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  <a:latin typeface="Gill Sans MT" panose="020B0502020104020203" pitchFamily="34" charset="77"/>
                        </a:rPr>
                        <a:t>Muhammad was the first mufassir. He clarified meaning in the Qur’anic verses for his followers.</a:t>
                      </a:r>
                      <a:endParaRPr lang="en-GB" sz="1200"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  <a:latin typeface="Gill Sans MT" panose="020B0502020104020203" pitchFamily="34" charset="77"/>
                        </a:rPr>
                        <a:t>In 7</a:t>
                      </a:r>
                      <a:r>
                        <a:rPr lang="en-GB" sz="1200" baseline="30000">
                          <a:effectLst/>
                          <a:latin typeface="Gill Sans MT" panose="020B0502020104020203" pitchFamily="34" charset="77"/>
                        </a:rPr>
                        <a:t>th</a:t>
                      </a:r>
                      <a:r>
                        <a:rPr lang="en-GB" sz="1200">
                          <a:effectLst/>
                          <a:latin typeface="Gill Sans MT" panose="020B0502020104020203" pitchFamily="34" charset="77"/>
                        </a:rPr>
                        <a:t> Century Arabia women occupied traditional roles. Fundamentalists believe that women must be kept in traditional roles in all times and places.  </a:t>
                      </a:r>
                      <a:endParaRPr lang="en-GB" sz="1200"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205747"/>
                  </a:ext>
                </a:extLst>
              </a:tr>
              <a:tr h="15168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Gill Sans MT" panose="020B0502020104020203" pitchFamily="34" charset="77"/>
                        </a:rPr>
                        <a:t>The Taliban severely repressed women. Women could be were beaten if they showed their faces in public, were not allowed to work, drive, travel without a male escort, learn or teach. </a:t>
                      </a:r>
                      <a:endParaRPr lang="en-GB" sz="1200" dirty="0"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  <a:latin typeface="Gill Sans MT" panose="020B0502020104020203" pitchFamily="34" charset="77"/>
                        </a:rPr>
                        <a:t>The Qur’an is held to be the direct word of God and applies to all times and places. </a:t>
                      </a:r>
                      <a:endParaRPr lang="en-GB" sz="1200"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  <a:latin typeface="Gill Sans MT" panose="020B0502020104020203" pitchFamily="34" charset="77"/>
                        </a:rPr>
                        <a:t>Islamic fundamentalists do not interpret the Qur’an for the modern age. They try to replicate conditions of the original Muslims. </a:t>
                      </a:r>
                      <a:endParaRPr lang="en-GB" sz="1200"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Gill Sans MT" panose="020B0502020104020203" pitchFamily="34" charset="77"/>
                        </a:rPr>
                        <a:t>The Taliban, who ruled Afghanistan from 1996 until 2001, are a fundamentalist group, originally part of the Mujahideen. They still have power in areas of Afghanistan.</a:t>
                      </a:r>
                      <a:endParaRPr lang="en-GB" sz="1200" dirty="0"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902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885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26428C49615143BE8230498DF89BBE" ma:contentTypeVersion="14" ma:contentTypeDescription="Create a new document." ma:contentTypeScope="" ma:versionID="91c7e43317cf3fe01dda806635ea97fb">
  <xsd:schema xmlns:xsd="http://www.w3.org/2001/XMLSchema" xmlns:xs="http://www.w3.org/2001/XMLSchema" xmlns:p="http://schemas.microsoft.com/office/2006/metadata/properties" xmlns:ns2="3daa3796-40a0-4fe0-acc9-e99f93d22791" xmlns:ns3="699b7773-a9c6-4390-9b00-6e425b8b77a1" targetNamespace="http://schemas.microsoft.com/office/2006/metadata/properties" ma:root="true" ma:fieldsID="7278492afea5bacf4ee71972057ea41a" ns2:_="" ns3:_="">
    <xsd:import namespace="3daa3796-40a0-4fe0-acc9-e99f93d22791"/>
    <xsd:import namespace="699b7773-a9c6-4390-9b00-6e425b8b77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aa3796-40a0-4fe0-acc9-e99f93d227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c73442f9-f3bd-4a47-a334-1d70acc40e1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9b7773-a9c6-4390-9b00-6e425b8b77a1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ef5af666-d48c-4617-8b6f-563a4d4922fd}" ma:internalName="TaxCatchAll" ma:showField="CatchAllData" ma:web="699b7773-a9c6-4390-9b00-6e425b8b77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892F04F-8A5F-4F78-820D-C756532D1233}"/>
</file>

<file path=customXml/itemProps2.xml><?xml version="1.0" encoding="utf-8"?>
<ds:datastoreItem xmlns:ds="http://schemas.openxmlformats.org/officeDocument/2006/customXml" ds:itemID="{3F32BEC1-B86D-4E62-9A43-F7DEFE38698C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435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Gill Sans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MATCH REPORT Sonny Liston Vs Cassius Clay   February 25th 1964</dc:title>
  <dc:creator>Rachel Hancock</dc:creator>
  <cp:lastModifiedBy>Kate Christopher</cp:lastModifiedBy>
  <cp:revision>7</cp:revision>
  <dcterms:created xsi:type="dcterms:W3CDTF">2021-09-13T14:16:46Z</dcterms:created>
  <dcterms:modified xsi:type="dcterms:W3CDTF">2022-07-12T19:22:07Z</dcterms:modified>
</cp:coreProperties>
</file>