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2587"/>
    <a:srgbClr val="F39762"/>
    <a:srgbClr val="A88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33D073-B88C-9742-9579-5906B2428D28}" v="4" dt="2021-10-14T11:42:22.6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99"/>
    <p:restoredTop sz="94626"/>
  </p:normalViewPr>
  <p:slideViewPr>
    <p:cSldViewPr snapToGrid="0" snapToObjects="1">
      <p:cViewPr varScale="1">
        <p:scale>
          <a:sx n="45" d="100"/>
          <a:sy n="45" d="100"/>
        </p:scale>
        <p:origin x="21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1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6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0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9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3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9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6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4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EA7F9-6C0B-9742-B481-72F8E7B2560E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7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EA7F9-6C0B-9742-B481-72F8E7B2560E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8D65-CF49-CD40-A105-E255D902B9D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DB2AAF35-7FDA-E748-9889-818ECB6D4D8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049963"/>
            <a:ext cx="685800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44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XNEMKe" TargetMode="External"/><Relationship Id="rId2" Type="http://schemas.openxmlformats.org/officeDocument/2006/relationships/hyperlink" Target="https://bit.ly/3iqO8V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3447586-9ECF-0A4B-A3FA-12CC29ACAB84}"/>
              </a:ext>
            </a:extLst>
          </p:cNvPr>
          <p:cNvSpPr/>
          <p:nvPr/>
        </p:nvSpPr>
        <p:spPr>
          <a:xfrm>
            <a:off x="233172" y="359319"/>
            <a:ext cx="6222492" cy="585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E82587"/>
                </a:solidFill>
                <a:latin typeface="Gill Sans MT" panose="020B05020201040202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Gender</a:t>
            </a:r>
            <a:endParaRPr lang="en-GB" sz="2400" b="1" dirty="0">
              <a:solidFill>
                <a:srgbClr val="E82587"/>
              </a:solidFill>
              <a:latin typeface="Gill Sans MT" panose="020B0502020104020203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752EA4D-7229-274E-BAA7-28B663A7AB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141008"/>
              </p:ext>
            </p:extLst>
          </p:nvPr>
        </p:nvGraphicFramePr>
        <p:xfrm>
          <a:off x="471487" y="1334629"/>
          <a:ext cx="5915026" cy="405544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78344">
                  <a:extLst>
                    <a:ext uri="{9D8B030D-6E8A-4147-A177-3AD203B41FA5}">
                      <a16:colId xmlns:a16="http://schemas.microsoft.com/office/drawing/2014/main" val="280085400"/>
                    </a:ext>
                  </a:extLst>
                </a:gridCol>
                <a:gridCol w="1478894">
                  <a:extLst>
                    <a:ext uri="{9D8B030D-6E8A-4147-A177-3AD203B41FA5}">
                      <a16:colId xmlns:a16="http://schemas.microsoft.com/office/drawing/2014/main" val="2815970497"/>
                    </a:ext>
                  </a:extLst>
                </a:gridCol>
                <a:gridCol w="1478894">
                  <a:extLst>
                    <a:ext uri="{9D8B030D-6E8A-4147-A177-3AD203B41FA5}">
                      <a16:colId xmlns:a16="http://schemas.microsoft.com/office/drawing/2014/main" val="4109267224"/>
                    </a:ext>
                  </a:extLst>
                </a:gridCol>
                <a:gridCol w="1478894">
                  <a:extLst>
                    <a:ext uri="{9D8B030D-6E8A-4147-A177-3AD203B41FA5}">
                      <a16:colId xmlns:a16="http://schemas.microsoft.com/office/drawing/2014/main" val="1644777653"/>
                    </a:ext>
                  </a:extLst>
                </a:gridCol>
              </a:tblGrid>
              <a:tr h="1266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Gill Sans MT" panose="020B0502020104020203" pitchFamily="34" charset="77"/>
                        </a:rPr>
                        <a:t>Many Pashtun families believe it is unnecessary for girls to be educated because their future role is to keep home and raise children. </a:t>
                      </a:r>
                      <a:endParaRPr lang="en-GB" sz="100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4" marR="593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Gill Sans MT" panose="020B0502020104020203" pitchFamily="34" charset="77"/>
                        </a:rPr>
                        <a:t>13% of girls are enrolled in Primary school.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Gill Sans MT" panose="020B0502020104020203" pitchFamily="34" charset="77"/>
                        </a:rPr>
                        <a:t>REF: </a:t>
                      </a:r>
                      <a:r>
                        <a:rPr lang="en-GB" sz="1000" u="sng" dirty="0">
                          <a:effectLst/>
                          <a:latin typeface="Gill Sans MT" panose="020B0502020104020203" pitchFamily="34" charset="77"/>
                          <a:hlinkClick r:id="rId2"/>
                        </a:rPr>
                        <a:t>https://bit.ly/3iqO8VK</a:t>
                      </a:r>
                      <a:r>
                        <a:rPr lang="en-GB" sz="1000" dirty="0">
                          <a:effectLst/>
                          <a:latin typeface="Gill Sans MT" panose="020B0502020104020203" pitchFamily="34" charset="77"/>
                        </a:rPr>
                        <a:t> </a:t>
                      </a:r>
                    </a:p>
                  </a:txBody>
                  <a:tcPr marL="59354" marR="593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Gill Sans MT" panose="020B0502020104020203" pitchFamily="34" charset="77"/>
                        </a:rPr>
                        <a:t>Women have roles to play in Pashtun culture but most leadership roles are held by men and men make most decisions. </a:t>
                      </a:r>
                      <a:endParaRPr lang="en-GB" sz="10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4" marR="593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Gill Sans MT" panose="020B0502020104020203" pitchFamily="34" charset="77"/>
                        </a:rPr>
                        <a:t>4% of girls are married by the age of 15. 18% are married by the age of 18.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Gill Sans MT" panose="020B0502020104020203" pitchFamily="34" charset="77"/>
                        </a:rPr>
                        <a:t>REF: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u="sng">
                          <a:effectLst/>
                          <a:latin typeface="Gill Sans MT" panose="020B0502020104020203" pitchFamily="34" charset="77"/>
                          <a:hlinkClick r:id="rId3"/>
                        </a:rPr>
                        <a:t>https://bit.ly/2XNEMKe</a:t>
                      </a:r>
                      <a:r>
                        <a:rPr lang="en-GB" sz="1000">
                          <a:effectLst/>
                          <a:latin typeface="Gill Sans MT" panose="020B0502020104020203" pitchFamily="34" charset="77"/>
                        </a:rPr>
                        <a:t>  </a:t>
                      </a:r>
                      <a:endParaRPr lang="en-GB" sz="10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4" marR="59354" marT="0" marB="0" anchor="ctr"/>
                </a:tc>
                <a:extLst>
                  <a:ext uri="{0D108BD9-81ED-4DB2-BD59-A6C34878D82A}">
                    <a16:rowId xmlns:a16="http://schemas.microsoft.com/office/drawing/2014/main" val="3935088239"/>
                  </a:ext>
                </a:extLst>
              </a:tr>
              <a:tr h="13539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Gill Sans MT" panose="020B0502020104020203" pitchFamily="34" charset="77"/>
                        </a:rPr>
                        <a:t>Pashtunwali can be maintained through preserving cultural purity. Controlling who girls marry allows this.</a:t>
                      </a:r>
                    </a:p>
                  </a:txBody>
                  <a:tcPr marL="59354" marR="593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Gill Sans MT" panose="020B0502020104020203" pitchFamily="34" charset="77"/>
                        </a:rPr>
                        <a:t>Literacy rates in Pakistan are low compared to other countries. In rural areas 25% of girls are literate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Gill Sans MT" panose="020B0502020104020203" pitchFamily="34" charset="77"/>
                        </a:rPr>
                        <a:t>REF: </a:t>
                      </a:r>
                      <a:r>
                        <a:rPr lang="en-GB" sz="1000" u="sng">
                          <a:effectLst/>
                          <a:latin typeface="Gill Sans MT" panose="020B0502020104020203" pitchFamily="34" charset="77"/>
                          <a:hlinkClick r:id="rId2"/>
                        </a:rPr>
                        <a:t>https://bit.ly/3iqO8VK</a:t>
                      </a:r>
                      <a:r>
                        <a:rPr lang="en-GB" sz="1000">
                          <a:effectLst/>
                          <a:latin typeface="Gill Sans MT" panose="020B0502020104020203" pitchFamily="34" charset="77"/>
                        </a:rPr>
                        <a:t> </a:t>
                      </a:r>
                      <a:endParaRPr lang="en-GB" sz="10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4" marR="593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Gill Sans MT" panose="020B0502020104020203" pitchFamily="34" charset="77"/>
                        </a:rPr>
                        <a:t>Afghanistan’s ancient tribal code for life is called the Pashtunwali. Pashtunwali predates Islam.  </a:t>
                      </a:r>
                    </a:p>
                  </a:txBody>
                  <a:tcPr marL="59354" marR="593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Gill Sans MT" panose="020B0502020104020203" pitchFamily="34" charset="77"/>
                        </a:rPr>
                        <a:t>Pashtun lands have been invaded by many times throughout history. Pashtuns have maintained their identity through Pashtunwali.</a:t>
                      </a:r>
                      <a:endParaRPr lang="en-GB" sz="100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4" marR="59354" marT="0" marB="0" anchor="ctr"/>
                </a:tc>
                <a:extLst>
                  <a:ext uri="{0D108BD9-81ED-4DB2-BD59-A6C34878D82A}">
                    <a16:rowId xmlns:a16="http://schemas.microsoft.com/office/drawing/2014/main" val="3785244574"/>
                  </a:ext>
                </a:extLst>
              </a:tr>
              <a:tr h="14354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Gill Sans MT" panose="020B0502020104020203" pitchFamily="34" charset="77"/>
                        </a:rPr>
                        <a:t>Once girls are married they have a husband, home and children to care for. They do not carry on their education.</a:t>
                      </a:r>
                    </a:p>
                  </a:txBody>
                  <a:tcPr marL="59354" marR="593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Gill Sans MT" panose="020B0502020104020203" pitchFamily="34" charset="77"/>
                        </a:rPr>
                        <a:t>Under Pashtunwali land is divided between sons only. However Islam teaches that land should be divided equally between sons and daughters. </a:t>
                      </a:r>
                    </a:p>
                  </a:txBody>
                  <a:tcPr marL="59354" marR="593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Gill Sans MT" panose="020B0502020104020203" pitchFamily="34" charset="77"/>
                        </a:rPr>
                        <a:t>5% of boys are married by 18. This means that girls marry men older than them, especially in rural areas.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Gill Sans MT" panose="020B0502020104020203" pitchFamily="34" charset="77"/>
                        </a:rPr>
                        <a:t>REF: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u="sng">
                          <a:effectLst/>
                          <a:latin typeface="Gill Sans MT" panose="020B0502020104020203" pitchFamily="34" charset="77"/>
                          <a:hlinkClick r:id="rId3"/>
                        </a:rPr>
                        <a:t>https://bit.ly/2XNEMKe</a:t>
                      </a:r>
                      <a:r>
                        <a:rPr lang="en-GB" sz="1000">
                          <a:effectLst/>
                          <a:latin typeface="Gill Sans MT" panose="020B0502020104020203" pitchFamily="34" charset="77"/>
                        </a:rPr>
                        <a:t>  </a:t>
                      </a:r>
                      <a:endParaRPr lang="en-GB" sz="100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4" marR="5935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Gill Sans MT" panose="020B0502020104020203" pitchFamily="34" charset="77"/>
                        </a:rPr>
                        <a:t>It is seen as desirable to marry girls early, so they are more obedient to their husbands.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Gill Sans MT" panose="020B0502020104020203" pitchFamily="34" charset="77"/>
                        </a:rPr>
                        <a:t>REF: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u="sng" dirty="0">
                          <a:effectLst/>
                          <a:latin typeface="Gill Sans MT" panose="020B0502020104020203" pitchFamily="34" charset="77"/>
                          <a:hlinkClick r:id="rId3"/>
                        </a:rPr>
                        <a:t>https://bit.ly/2XNEMKe</a:t>
                      </a:r>
                      <a:r>
                        <a:rPr lang="en-GB" sz="1000" dirty="0">
                          <a:effectLst/>
                          <a:latin typeface="Gill Sans MT" panose="020B0502020104020203" pitchFamily="34" charset="77"/>
                        </a:rPr>
                        <a:t>  </a:t>
                      </a:r>
                      <a:endParaRPr lang="en-GB" sz="1000" dirty="0">
                        <a:effectLst/>
                        <a:latin typeface="Gill Sans MT" panose="020B0502020104020203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54" marR="59354" marT="0" marB="0" anchor="ctr"/>
                </a:tc>
                <a:extLst>
                  <a:ext uri="{0D108BD9-81ED-4DB2-BD59-A6C34878D82A}">
                    <a16:rowId xmlns:a16="http://schemas.microsoft.com/office/drawing/2014/main" val="69011395"/>
                  </a:ext>
                </a:extLst>
              </a:tr>
            </a:tbl>
          </a:graphicData>
        </a:graphic>
      </p:graphicFrame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A1B6C41-4E2B-5D42-9429-4E0B14B325C0}"/>
              </a:ext>
            </a:extLst>
          </p:cNvPr>
          <p:cNvSpPr/>
          <p:nvPr/>
        </p:nvSpPr>
        <p:spPr>
          <a:xfrm>
            <a:off x="471487" y="5810963"/>
            <a:ext cx="5915026" cy="3177153"/>
          </a:xfrm>
          <a:prstGeom prst="roundRect">
            <a:avLst>
              <a:gd name="adj" fmla="val 5447"/>
            </a:avLst>
          </a:prstGeom>
          <a:solidFill>
            <a:schemeClr val="bg1"/>
          </a:solidFill>
          <a:ln>
            <a:solidFill>
              <a:srgbClr val="E825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>
                <a:solidFill>
                  <a:srgbClr val="E82587"/>
                </a:solidFill>
                <a:latin typeface="Gill Sans MT" panose="020B0502020104020203" pitchFamily="34" charset="77"/>
              </a:rPr>
              <a:t>Answer these 6 questions using the cards. You can use the same card more than once to answer different questions.</a:t>
            </a:r>
            <a:endParaRPr lang="en-GB" sz="1600" dirty="0">
              <a:solidFill>
                <a:srgbClr val="E82587"/>
              </a:solidFill>
              <a:latin typeface="Gill Sans MT" panose="020B0502020104020203" pitchFamily="34" charset="77"/>
            </a:endParaRPr>
          </a:p>
          <a:p>
            <a:r>
              <a:rPr lang="en-GB" sz="1200" dirty="0">
                <a:solidFill>
                  <a:schemeClr val="tx1"/>
                </a:solidFill>
                <a:latin typeface="Gill Sans MT" panose="020B0502020104020203" pitchFamily="34" charset="77"/>
              </a:rPr>
              <a:t> </a:t>
            </a:r>
          </a:p>
          <a:p>
            <a:r>
              <a:rPr lang="en-GB" sz="1200" b="1" dirty="0">
                <a:solidFill>
                  <a:schemeClr val="tx1"/>
                </a:solidFill>
                <a:latin typeface="Gill Sans MT" panose="020B0502020104020203" pitchFamily="34" charset="77"/>
              </a:rPr>
              <a:t>Answer these questions using ONE card:</a:t>
            </a:r>
            <a:endParaRPr lang="en-GB" sz="1200" dirty="0">
              <a:solidFill>
                <a:schemeClr val="tx1"/>
              </a:solidFill>
              <a:latin typeface="Gill Sans MT" panose="020B0502020104020203" pitchFamily="34" charset="77"/>
            </a:endParaRPr>
          </a:p>
          <a:p>
            <a:pPr lvl="0"/>
            <a:r>
              <a:rPr lang="en-GB" sz="1200" dirty="0">
                <a:solidFill>
                  <a:schemeClr val="tx1"/>
                </a:solidFill>
                <a:latin typeface="Gill Sans MT" panose="020B0502020104020203" pitchFamily="34" charset="77"/>
              </a:rPr>
              <a:t>What is the traditional role in Pashtun culture for women? </a:t>
            </a:r>
          </a:p>
          <a:p>
            <a:pPr lvl="0"/>
            <a:r>
              <a:rPr lang="en-GB" sz="1200" dirty="0">
                <a:solidFill>
                  <a:schemeClr val="tx1"/>
                </a:solidFill>
                <a:latin typeface="Gill Sans MT" panose="020B0502020104020203" pitchFamily="34" charset="77"/>
              </a:rPr>
              <a:t>What is the code of the Pashtuns called?</a:t>
            </a:r>
          </a:p>
          <a:p>
            <a:r>
              <a:rPr lang="en-GB" sz="1200" dirty="0">
                <a:solidFill>
                  <a:schemeClr val="tx1"/>
                </a:solidFill>
                <a:latin typeface="Gill Sans MT" panose="020B0502020104020203" pitchFamily="34" charset="77"/>
              </a:rPr>
              <a:t> </a:t>
            </a:r>
          </a:p>
          <a:p>
            <a:r>
              <a:rPr lang="en-GB" sz="1200" b="1" dirty="0">
                <a:solidFill>
                  <a:schemeClr val="tx1"/>
                </a:solidFill>
                <a:latin typeface="Gill Sans MT" panose="020B0502020104020203" pitchFamily="34" charset="77"/>
              </a:rPr>
              <a:t>Answer these questions using TWO cards:</a:t>
            </a:r>
            <a:endParaRPr lang="en-GB" sz="1200" dirty="0">
              <a:solidFill>
                <a:schemeClr val="tx1"/>
              </a:solidFill>
              <a:latin typeface="Gill Sans MT" panose="020B0502020104020203" pitchFamily="34" charset="77"/>
            </a:endParaRPr>
          </a:p>
          <a:p>
            <a:pPr lvl="0"/>
            <a:r>
              <a:rPr lang="en-GB" sz="1200" dirty="0">
                <a:solidFill>
                  <a:schemeClr val="tx1"/>
                </a:solidFill>
                <a:latin typeface="Gill Sans MT" panose="020B0502020104020203" pitchFamily="34" charset="77"/>
              </a:rPr>
              <a:t>Why is Pashtunwali so important to Pashtun people?</a:t>
            </a:r>
          </a:p>
          <a:p>
            <a:pPr lvl="0"/>
            <a:r>
              <a:rPr lang="en-GB" sz="1200" dirty="0">
                <a:solidFill>
                  <a:schemeClr val="tx1"/>
                </a:solidFill>
                <a:latin typeface="Gill Sans MT" panose="020B0502020104020203" pitchFamily="34" charset="77"/>
              </a:rPr>
              <a:t>Is Pashtunwali the same as Islam?</a:t>
            </a:r>
          </a:p>
          <a:p>
            <a:r>
              <a:rPr lang="en-GB" sz="1200" dirty="0">
                <a:solidFill>
                  <a:schemeClr val="tx1"/>
                </a:solidFill>
                <a:latin typeface="Gill Sans MT" panose="020B0502020104020203" pitchFamily="34" charset="77"/>
              </a:rPr>
              <a:t> </a:t>
            </a:r>
          </a:p>
          <a:p>
            <a:r>
              <a:rPr lang="en-GB" sz="1200" b="1" dirty="0">
                <a:solidFill>
                  <a:schemeClr val="tx1"/>
                </a:solidFill>
                <a:latin typeface="Gill Sans MT" panose="020B0502020104020203" pitchFamily="34" charset="77"/>
              </a:rPr>
              <a:t>Answer these questions using THREE cards:</a:t>
            </a:r>
            <a:endParaRPr lang="en-GB" sz="1200" dirty="0">
              <a:solidFill>
                <a:schemeClr val="tx1"/>
              </a:solidFill>
              <a:latin typeface="Gill Sans MT" panose="020B0502020104020203" pitchFamily="34" charset="77"/>
            </a:endParaRPr>
          </a:p>
          <a:p>
            <a:pPr lvl="0"/>
            <a:r>
              <a:rPr lang="en-GB" sz="1200" dirty="0">
                <a:solidFill>
                  <a:schemeClr val="tx1"/>
                </a:solidFill>
                <a:latin typeface="Gill Sans MT" panose="020B0502020104020203" pitchFamily="34" charset="77"/>
              </a:rPr>
              <a:t>Why is girls’ education not a priority?</a:t>
            </a:r>
          </a:p>
          <a:p>
            <a:pPr lvl="0"/>
            <a:r>
              <a:rPr lang="en-GB" sz="1200" dirty="0">
                <a:solidFill>
                  <a:schemeClr val="tx1"/>
                </a:solidFill>
                <a:latin typeface="Gill Sans MT" panose="020B0502020104020203" pitchFamily="34" charset="77"/>
              </a:rPr>
              <a:t>How can the control of women and girls help maintain Pashtunwali?</a:t>
            </a:r>
          </a:p>
        </p:txBody>
      </p:sp>
    </p:spTree>
    <p:extLst>
      <p:ext uri="{BB962C8B-B14F-4D97-AF65-F5344CB8AC3E}">
        <p14:creationId xmlns:p14="http://schemas.microsoft.com/office/powerpoint/2010/main" val="246885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428C49615143BE8230498DF89BBE" ma:contentTypeVersion="14" ma:contentTypeDescription="Create a new document." ma:contentTypeScope="" ma:versionID="91c7e43317cf3fe01dda806635ea97fb">
  <xsd:schema xmlns:xsd="http://www.w3.org/2001/XMLSchema" xmlns:xs="http://www.w3.org/2001/XMLSchema" xmlns:p="http://schemas.microsoft.com/office/2006/metadata/properties" xmlns:ns2="3daa3796-40a0-4fe0-acc9-e99f93d22791" xmlns:ns3="699b7773-a9c6-4390-9b00-6e425b8b77a1" targetNamespace="http://schemas.microsoft.com/office/2006/metadata/properties" ma:root="true" ma:fieldsID="7278492afea5bacf4ee71972057ea41a" ns2:_="" ns3:_="">
    <xsd:import namespace="3daa3796-40a0-4fe0-acc9-e99f93d22791"/>
    <xsd:import namespace="699b7773-a9c6-4390-9b00-6e425b8b77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3796-40a0-4fe0-acc9-e99f93d22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73442f9-f3bd-4a47-a334-1d70acc40e1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9b7773-a9c6-4390-9b00-6e425b8b77a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ef5af666-d48c-4617-8b6f-563a4d4922fd}" ma:internalName="TaxCatchAll" ma:showField="CatchAllData" ma:web="699b7773-a9c6-4390-9b00-6e425b8b77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1774A0-A9DB-4674-9B89-9C05C74D9E65}"/>
</file>

<file path=customXml/itemProps2.xml><?xml version="1.0" encoding="utf-8"?>
<ds:datastoreItem xmlns:ds="http://schemas.openxmlformats.org/officeDocument/2006/customXml" ds:itemID="{3C572BC2-9FBC-4D2F-BB4B-B051448E2A2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387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 REPORT Sonny Liston Vs Cassius Clay   February 25th 1964</dc:title>
  <dc:creator>Rachel Hancock</dc:creator>
  <cp:lastModifiedBy>Kate Christopher</cp:lastModifiedBy>
  <cp:revision>7</cp:revision>
  <dcterms:created xsi:type="dcterms:W3CDTF">2021-09-13T14:16:46Z</dcterms:created>
  <dcterms:modified xsi:type="dcterms:W3CDTF">2022-07-14T11:17:20Z</dcterms:modified>
</cp:coreProperties>
</file>