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57B6D1-1A4D-2047-8478-8A5B9F0F90DD}" v="1" dt="2021-10-14T11:46:11.9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31"/>
    <p:restoredTop sz="94626"/>
  </p:normalViewPr>
  <p:slideViewPr>
    <p:cSldViewPr snapToGrid="0" snapToObjects="1">
      <p:cViewPr varScale="1">
        <p:scale>
          <a:sx n="45" d="100"/>
          <a:sy n="45" d="100"/>
        </p:scale>
        <p:origin x="19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7/14/2022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3447586-9ECF-0A4B-A3FA-12CC29ACAB84}"/>
              </a:ext>
            </a:extLst>
          </p:cNvPr>
          <p:cNvSpPr/>
          <p:nvPr/>
        </p:nvSpPr>
        <p:spPr>
          <a:xfrm>
            <a:off x="233172" y="359319"/>
            <a:ext cx="6222492" cy="400494"/>
          </a:xfrm>
          <a:prstGeom prst="rect">
            <a:avLst/>
          </a:prstGeom>
        </p:spPr>
        <p:txBody>
          <a:bodyPr wrap="square">
            <a:spAutoFit/>
          </a:bodyPr>
          <a:lstStyle/>
          <a:p>
            <a:pPr algn="ctr">
              <a:lnSpc>
                <a:spcPct val="107000"/>
              </a:lnSpc>
              <a:spcAft>
                <a:spcPts val="800"/>
              </a:spcAft>
            </a:pPr>
            <a:r>
              <a:rPr lang="en-US" sz="20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rPr>
              <a:t>What does Islam say about girls’ education?</a:t>
            </a:r>
            <a:endParaRPr lang="en-GB" sz="16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endParaRPr>
          </a:p>
        </p:txBody>
      </p:sp>
      <p:sp>
        <p:nvSpPr>
          <p:cNvPr id="5" name="Rounded Rectangle 4">
            <a:extLst>
              <a:ext uri="{FF2B5EF4-FFF2-40B4-BE49-F238E27FC236}">
                <a16:creationId xmlns:a16="http://schemas.microsoft.com/office/drawing/2014/main" id="{AEF03BCB-AEDB-ED42-8861-BA0DFB67B319}"/>
              </a:ext>
            </a:extLst>
          </p:cNvPr>
          <p:cNvSpPr/>
          <p:nvPr/>
        </p:nvSpPr>
        <p:spPr>
          <a:xfrm>
            <a:off x="1547816" y="3321279"/>
            <a:ext cx="3387257" cy="632052"/>
          </a:xfrm>
          <a:prstGeom prst="roundRect">
            <a:avLst/>
          </a:prstGeom>
          <a:solidFill>
            <a:srgbClr val="E82587"/>
          </a:solidFill>
          <a:ln w="1270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b="1" dirty="0">
                <a:solidFill>
                  <a:srgbClr val="FFFFFF"/>
                </a:solidFill>
                <a:effectLst/>
                <a:latin typeface="Gill Sans MT" panose="020B0502020104020203" pitchFamily="34" charset="77"/>
                <a:ea typeface="Calibri" panose="020F0502020204030204" pitchFamily="34" charset="0"/>
                <a:cs typeface="Times New Roman" panose="02020603050405020304" pitchFamily="18" charset="0"/>
              </a:rPr>
              <a:t>The Qur'an is the highest form of authority in Islam. It is seen as the direct word of God revealed to Muhammad over 23 years.</a:t>
            </a:r>
            <a:r>
              <a:rPr lang="en-GB" sz="1050" dirty="0">
                <a:effectLst/>
                <a:latin typeface="Gill Sans MT" panose="020B0502020104020203" pitchFamily="34" charset="77"/>
                <a:ea typeface="Calibri" panose="020F0502020204030204" pitchFamily="34" charset="0"/>
                <a:cs typeface="Times New Roman" panose="02020603050405020304" pitchFamily="18" charset="0"/>
              </a:rPr>
              <a:t> </a:t>
            </a:r>
          </a:p>
        </p:txBody>
      </p:sp>
      <p:sp>
        <p:nvSpPr>
          <p:cNvPr id="7" name="Rounded Rectangle 6">
            <a:extLst>
              <a:ext uri="{FF2B5EF4-FFF2-40B4-BE49-F238E27FC236}">
                <a16:creationId xmlns:a16="http://schemas.microsoft.com/office/drawing/2014/main" id="{C0D8E13D-121C-EA4B-A081-4F754138D80F}"/>
              </a:ext>
            </a:extLst>
          </p:cNvPr>
          <p:cNvSpPr/>
          <p:nvPr/>
        </p:nvSpPr>
        <p:spPr>
          <a:xfrm>
            <a:off x="1504001" y="1180589"/>
            <a:ext cx="3409396" cy="1987839"/>
          </a:xfrm>
          <a:prstGeom prst="roundRect">
            <a:avLst>
              <a:gd name="adj" fmla="val 5231"/>
            </a:avLst>
          </a:prstGeom>
          <a:solidFill>
            <a:schemeClr val="bg1"/>
          </a:solidFill>
          <a:ln w="1270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b="1" dirty="0">
                <a:solidFill>
                  <a:srgbClr val="E82587"/>
                </a:solidFill>
                <a:effectLst/>
                <a:latin typeface="Gill Sans MT" panose="020B0502020104020203" pitchFamily="34" charset="77"/>
                <a:ea typeface="Calibri" panose="020F0502020204030204" pitchFamily="34" charset="0"/>
                <a:cs typeface="Times New Roman" panose="02020603050405020304" pitchFamily="18" charset="0"/>
              </a:rPr>
              <a:t>Qur’an 33:35: </a:t>
            </a:r>
            <a:r>
              <a:rPr lang="en-GB" sz="1050" b="1" i="1" dirty="0">
                <a:solidFill>
                  <a:srgbClr val="E82587"/>
                </a:solidFill>
                <a:effectLst/>
                <a:latin typeface="Gill Sans MT" panose="020B0502020104020203" pitchFamily="34" charset="77"/>
                <a:ea typeface="Calibri" panose="020F0502020204030204" pitchFamily="34" charset="0"/>
                <a:cs typeface="Times New Roman" panose="02020603050405020304" pitchFamily="18" charset="0"/>
              </a:rPr>
              <a:t>Indeed, the Muslim men and Muslim women, the believing men and believing women, the obedient men and obedient women, the truthful men and truthful women, the patient men and patient women, the humble men and humble women, the charitable men and charitable women, the fasting men and fasting women, the men who guard their private parts and the women who do so, and the men who remember Allah often and the women who do so - for them Allah has prepared forgiveness and a great reward.</a:t>
            </a:r>
            <a:r>
              <a:rPr lang="en-GB" sz="1050" dirty="0">
                <a:solidFill>
                  <a:srgbClr val="E82587"/>
                </a:solidFill>
                <a:effectLst/>
                <a:latin typeface="Gill Sans MT" panose="020B0502020104020203" pitchFamily="34" charset="77"/>
                <a:ea typeface="Calibri" panose="020F0502020204030204" pitchFamily="34" charset="0"/>
                <a:cs typeface="Times New Roman" panose="02020603050405020304" pitchFamily="18" charset="0"/>
              </a:rPr>
              <a:t> </a:t>
            </a:r>
          </a:p>
        </p:txBody>
      </p:sp>
      <p:sp>
        <p:nvSpPr>
          <p:cNvPr id="8" name="Rounded Rectangle 7">
            <a:extLst>
              <a:ext uri="{FF2B5EF4-FFF2-40B4-BE49-F238E27FC236}">
                <a16:creationId xmlns:a16="http://schemas.microsoft.com/office/drawing/2014/main" id="{9F729CB5-6113-A440-ACCD-5DA254049C96}"/>
              </a:ext>
            </a:extLst>
          </p:cNvPr>
          <p:cNvSpPr/>
          <p:nvPr/>
        </p:nvSpPr>
        <p:spPr>
          <a:xfrm>
            <a:off x="1576391" y="7187922"/>
            <a:ext cx="3387257" cy="841718"/>
          </a:xfrm>
          <a:prstGeom prst="roundRect">
            <a:avLst/>
          </a:prstGeom>
          <a:solidFill>
            <a:srgbClr val="E82587"/>
          </a:solidFill>
          <a:ln w="1270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b="1" dirty="0">
                <a:solidFill>
                  <a:srgbClr val="FFFFFF"/>
                </a:solidFill>
                <a:effectLst/>
                <a:latin typeface="Gill Sans MT" panose="020B0502020104020203" pitchFamily="34" charset="77"/>
                <a:ea typeface="Calibri" panose="020F0502020204030204" pitchFamily="34" charset="0"/>
                <a:cs typeface="Times New Roman" panose="02020603050405020304" pitchFamily="18" charset="0"/>
              </a:rPr>
              <a:t>The next most authoritative source for Muslims are the hadith and sunnah: the sayings and actions of the prophet. These were written down throughout Muhammad's life by his companions.</a:t>
            </a:r>
            <a:endParaRPr lang="en-GB" sz="105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9" name="Rounded Rectangle 8">
            <a:extLst>
              <a:ext uri="{FF2B5EF4-FFF2-40B4-BE49-F238E27FC236}">
                <a16:creationId xmlns:a16="http://schemas.microsoft.com/office/drawing/2014/main" id="{9CD27677-6E10-8445-AE26-C80B8581E85F}"/>
              </a:ext>
            </a:extLst>
          </p:cNvPr>
          <p:cNvSpPr/>
          <p:nvPr/>
        </p:nvSpPr>
        <p:spPr>
          <a:xfrm>
            <a:off x="1504001" y="4104338"/>
            <a:ext cx="1793991" cy="124748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b="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Hadith of Muslim ibn all-</a:t>
            </a:r>
            <a:r>
              <a:rPr lang="en-GB" sz="1050" b="1" dirty="0" err="1">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Hajjaj</a:t>
            </a:r>
            <a:r>
              <a:rPr lang="en-GB" sz="1050" b="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in al-Sahih 4:2074 s2699: </a:t>
            </a:r>
            <a:r>
              <a:rPr lang="en-GB" sz="1050" i="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Allah Almighty makes the path to paradise easier for him who walks on it for getting knowledge</a:t>
            </a:r>
            <a:r>
              <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a:t>
            </a:r>
          </a:p>
        </p:txBody>
      </p:sp>
      <p:sp>
        <p:nvSpPr>
          <p:cNvPr id="10" name="Rounded Rectangle 9">
            <a:extLst>
              <a:ext uri="{FF2B5EF4-FFF2-40B4-BE49-F238E27FC236}">
                <a16:creationId xmlns:a16="http://schemas.microsoft.com/office/drawing/2014/main" id="{DCFD7E42-43B9-0147-83F7-6025D0966098}"/>
              </a:ext>
            </a:extLst>
          </p:cNvPr>
          <p:cNvSpPr/>
          <p:nvPr/>
        </p:nvSpPr>
        <p:spPr>
          <a:xfrm>
            <a:off x="3405067" y="4104337"/>
            <a:ext cx="1558581" cy="124748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b="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Hadith of ibn Maja in al-</a:t>
            </a:r>
            <a:r>
              <a:rPr lang="en-GB" sz="1050" b="1" dirty="0" err="1">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Sunan</a:t>
            </a:r>
            <a:r>
              <a:rPr lang="en-GB" sz="1050" b="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1:81 s224: </a:t>
            </a:r>
            <a:r>
              <a:rPr lang="en-GB" sz="1050" i="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Acquisition of knowledge is binding on all Muslims (both men and women without any discrimination).</a:t>
            </a:r>
            <a:endPar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1" name="Rounded Rectangle 10">
            <a:extLst>
              <a:ext uri="{FF2B5EF4-FFF2-40B4-BE49-F238E27FC236}">
                <a16:creationId xmlns:a16="http://schemas.microsoft.com/office/drawing/2014/main" id="{8BC33718-7846-B245-911E-24F5B1D48DEF}"/>
              </a:ext>
            </a:extLst>
          </p:cNvPr>
          <p:cNvSpPr/>
          <p:nvPr/>
        </p:nvSpPr>
        <p:spPr>
          <a:xfrm>
            <a:off x="5120910" y="2673768"/>
            <a:ext cx="1351695" cy="1279564"/>
          </a:xfrm>
          <a:prstGeom prst="roundRect">
            <a:avLst/>
          </a:prstGeom>
          <a:noFill/>
          <a:ln w="12700">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dirty="0">
                <a:solidFill>
                  <a:srgbClr val="E82587"/>
                </a:solidFill>
                <a:effectLst/>
                <a:latin typeface="Gill Sans MT" panose="020B0502020104020203" pitchFamily="34" charset="77"/>
                <a:ea typeface="Calibri" panose="020F0502020204030204" pitchFamily="34" charset="0"/>
                <a:cs typeface="Times New Roman" panose="02020603050405020304" pitchFamily="18" charset="0"/>
              </a:rPr>
              <a:t>The Qur’an does not say that women should be taught only by women teachers. </a:t>
            </a:r>
          </a:p>
        </p:txBody>
      </p:sp>
      <p:sp>
        <p:nvSpPr>
          <p:cNvPr id="13" name="Rounded Rectangle 12">
            <a:extLst>
              <a:ext uri="{FF2B5EF4-FFF2-40B4-BE49-F238E27FC236}">
                <a16:creationId xmlns:a16="http://schemas.microsoft.com/office/drawing/2014/main" id="{F6F2426C-9B83-FA4D-B065-EA8DAC5F9FEF}"/>
              </a:ext>
            </a:extLst>
          </p:cNvPr>
          <p:cNvSpPr/>
          <p:nvPr/>
        </p:nvSpPr>
        <p:spPr>
          <a:xfrm>
            <a:off x="159801" y="3295586"/>
            <a:ext cx="1202178" cy="1001381"/>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The prophet himself taught women </a:t>
            </a:r>
          </a:p>
        </p:txBody>
      </p:sp>
      <p:sp>
        <p:nvSpPr>
          <p:cNvPr id="14" name="Rounded Rectangle 13">
            <a:extLst>
              <a:ext uri="{FF2B5EF4-FFF2-40B4-BE49-F238E27FC236}">
                <a16:creationId xmlns:a16="http://schemas.microsoft.com/office/drawing/2014/main" id="{F238BF65-1BE4-8346-98D4-09EB1645506E}"/>
              </a:ext>
            </a:extLst>
          </p:cNvPr>
          <p:cNvSpPr/>
          <p:nvPr/>
        </p:nvSpPr>
        <p:spPr>
          <a:xfrm>
            <a:off x="5103969" y="4104337"/>
            <a:ext cx="1351695" cy="1269481"/>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Some women at the time of Muhammad recorded hadith and taught others </a:t>
            </a:r>
          </a:p>
        </p:txBody>
      </p:sp>
      <p:sp>
        <p:nvSpPr>
          <p:cNvPr id="15" name="Rounded Rectangle 14">
            <a:extLst>
              <a:ext uri="{FF2B5EF4-FFF2-40B4-BE49-F238E27FC236}">
                <a16:creationId xmlns:a16="http://schemas.microsoft.com/office/drawing/2014/main" id="{539BF004-400A-3442-A4B8-8DF45000CFED}"/>
              </a:ext>
            </a:extLst>
          </p:cNvPr>
          <p:cNvSpPr/>
          <p:nvPr/>
        </p:nvSpPr>
        <p:spPr>
          <a:xfrm>
            <a:off x="1548301" y="8180646"/>
            <a:ext cx="3416023" cy="1087339"/>
          </a:xfrm>
          <a:prstGeom prst="roundRect">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b="1" dirty="0">
                <a:solidFill>
                  <a:srgbClr val="FFFFFF"/>
                </a:solidFill>
                <a:effectLst/>
                <a:latin typeface="Gill Sans MT" panose="020B0502020104020203" pitchFamily="34" charset="77"/>
                <a:ea typeface="Calibri" panose="020F0502020204030204" pitchFamily="34" charset="0"/>
                <a:cs typeface="Times New Roman" panose="02020603050405020304" pitchFamily="18" charset="0"/>
              </a:rPr>
              <a:t>The third layer of authority is the interpretation of the Qur’an, sunnah and hadith by Islamic scholars. This is called </a:t>
            </a:r>
            <a:r>
              <a:rPr lang="en-GB" sz="1050" b="1" dirty="0" err="1">
                <a:solidFill>
                  <a:srgbClr val="FFFFFF"/>
                </a:solidFill>
                <a:effectLst/>
                <a:latin typeface="Gill Sans MT" panose="020B0502020104020203" pitchFamily="34" charset="77"/>
                <a:ea typeface="Calibri" panose="020F0502020204030204" pitchFamily="34" charset="0"/>
                <a:cs typeface="Times New Roman" panose="02020603050405020304" pitchFamily="18" charset="0"/>
              </a:rPr>
              <a:t>fiqh</a:t>
            </a:r>
            <a:r>
              <a:rPr lang="en-GB" sz="1050" b="1" dirty="0">
                <a:solidFill>
                  <a:srgbClr val="FFFFFF"/>
                </a:solidFill>
                <a:effectLst/>
                <a:latin typeface="Gill Sans MT" panose="020B0502020104020203" pitchFamily="34" charset="77"/>
                <a:ea typeface="Calibri" panose="020F0502020204030204" pitchFamily="34" charset="0"/>
                <a:cs typeface="Times New Roman" panose="02020603050405020304" pitchFamily="18" charset="0"/>
              </a:rPr>
              <a:t>, or jurisprudence. The laws that result are called </a:t>
            </a:r>
            <a:r>
              <a:rPr lang="en-GB" sz="1050" b="1" dirty="0" err="1">
                <a:solidFill>
                  <a:srgbClr val="FFFFFF"/>
                </a:solidFill>
                <a:effectLst/>
                <a:latin typeface="Gill Sans MT" panose="020B0502020104020203" pitchFamily="34" charset="77"/>
                <a:ea typeface="Calibri" panose="020F0502020204030204" pitchFamily="34" charset="0"/>
                <a:cs typeface="Times New Roman" panose="02020603050405020304" pitchFamily="18" charset="0"/>
              </a:rPr>
              <a:t>shari’ah</a:t>
            </a:r>
            <a:r>
              <a:rPr lang="en-GB" sz="1050" b="1" dirty="0">
                <a:solidFill>
                  <a:srgbClr val="FFFFFF"/>
                </a:solidFill>
                <a:effectLst/>
                <a:latin typeface="Gill Sans MT" panose="020B0502020104020203" pitchFamily="34" charset="77"/>
                <a:ea typeface="Calibri" panose="020F0502020204030204" pitchFamily="34" charset="0"/>
                <a:cs typeface="Times New Roman" panose="02020603050405020304" pitchFamily="18" charset="0"/>
              </a:rPr>
              <a:t>, or ‘the straight path’. </a:t>
            </a:r>
            <a:r>
              <a:rPr lang="en-GB" sz="1050" dirty="0">
                <a:effectLst/>
                <a:latin typeface="Gill Sans MT" panose="020B0502020104020203" pitchFamily="34" charset="77"/>
                <a:ea typeface="Calibri" panose="020F0502020204030204" pitchFamily="34" charset="0"/>
                <a:cs typeface="Times New Roman" panose="02020603050405020304" pitchFamily="18" charset="0"/>
              </a:rPr>
              <a:t> </a:t>
            </a:r>
          </a:p>
        </p:txBody>
      </p:sp>
      <p:sp>
        <p:nvSpPr>
          <p:cNvPr id="16" name="Rounded Rectangle 15">
            <a:extLst>
              <a:ext uri="{FF2B5EF4-FFF2-40B4-BE49-F238E27FC236}">
                <a16:creationId xmlns:a16="http://schemas.microsoft.com/office/drawing/2014/main" id="{7550F923-9D9E-6A43-9768-2499F902E380}"/>
              </a:ext>
            </a:extLst>
          </p:cNvPr>
          <p:cNvSpPr/>
          <p:nvPr/>
        </p:nvSpPr>
        <p:spPr>
          <a:xfrm>
            <a:off x="1576391" y="5483405"/>
            <a:ext cx="3379877" cy="1572937"/>
          </a:xfrm>
          <a:prstGeom prst="roundRect">
            <a:avLst>
              <a:gd name="adj" fmla="val 666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i="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Abu </a:t>
            </a:r>
            <a:r>
              <a:rPr lang="en-GB" sz="1050" i="1" dirty="0" err="1">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Sa‘id</a:t>
            </a:r>
            <a:r>
              <a:rPr lang="en-GB" sz="1050" i="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al-</a:t>
            </a:r>
            <a:r>
              <a:rPr lang="en-GB" sz="1050" i="1" dirty="0" err="1">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Khudri</a:t>
            </a:r>
            <a:r>
              <a:rPr lang="en-GB" sz="1050" i="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reports that some women said to the Holy Prophet (blessings and peace be upon him): ‘men have gone ahead of us (in terms of acquisition of knowledge). Therefore, appoint a special day for our benefit as well.’ The Holy Prophet (blessings and peace be</a:t>
            </a:r>
            <a:r>
              <a:rPr lang="en-GB" sz="1050" b="1" i="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a:t>
            </a:r>
            <a:r>
              <a:rPr lang="en-GB" sz="1050" i="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upon him) fixed one day for them. He (blessings and peace be upon him) would meet them on that day, advise them and educate them about commandments of Allah Almighty.</a:t>
            </a:r>
            <a:r>
              <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a:t>
            </a:r>
            <a:r>
              <a:rPr lang="en-GB" sz="1050" b="1"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[Narrated by al-Bukhari in al-Sahih, 1:50.]</a:t>
            </a:r>
            <a:r>
              <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  </a:t>
            </a:r>
          </a:p>
        </p:txBody>
      </p:sp>
      <p:sp>
        <p:nvSpPr>
          <p:cNvPr id="17" name="Rounded Rectangle 16">
            <a:extLst>
              <a:ext uri="{FF2B5EF4-FFF2-40B4-BE49-F238E27FC236}">
                <a16:creationId xmlns:a16="http://schemas.microsoft.com/office/drawing/2014/main" id="{F3EA5EBD-FD5C-F943-8877-A07D58D4E07E}"/>
              </a:ext>
            </a:extLst>
          </p:cNvPr>
          <p:cNvSpPr/>
          <p:nvPr/>
        </p:nvSpPr>
        <p:spPr>
          <a:xfrm>
            <a:off x="142122" y="4480044"/>
            <a:ext cx="1237536" cy="2261155"/>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The idea of ‘education’ in the Qur’an, hadith and Sunnah is broad and includes skills and non-religious knowledge  </a:t>
            </a:r>
          </a:p>
        </p:txBody>
      </p:sp>
      <p:sp>
        <p:nvSpPr>
          <p:cNvPr id="18" name="Rounded Rectangle 17">
            <a:extLst>
              <a:ext uri="{FF2B5EF4-FFF2-40B4-BE49-F238E27FC236}">
                <a16:creationId xmlns:a16="http://schemas.microsoft.com/office/drawing/2014/main" id="{A71977AE-A568-BB40-B065-0FFD60F10AB3}"/>
              </a:ext>
            </a:extLst>
          </p:cNvPr>
          <p:cNvSpPr/>
          <p:nvPr/>
        </p:nvSpPr>
        <p:spPr>
          <a:xfrm>
            <a:off x="5120910" y="5944933"/>
            <a:ext cx="1351696" cy="208470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GB" sz="1050" dirty="0">
                <a:solidFill>
                  <a:schemeClr val="tx1"/>
                </a:solidFill>
                <a:effectLst/>
                <a:latin typeface="Gill Sans MT" panose="020B0502020104020203" pitchFamily="34" charset="77"/>
                <a:ea typeface="Calibri" panose="020F0502020204030204" pitchFamily="34" charset="0"/>
                <a:cs typeface="Times New Roman" panose="02020603050405020304" pitchFamily="18" charset="0"/>
              </a:rPr>
              <a:t>In early Islamic history women were students and teachers of Islam, held positions in the law-courts, assisted men in battle, furthered Islamic science and culture and were ambassadors to other countries.</a:t>
            </a:r>
          </a:p>
        </p:txBody>
      </p:sp>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0B6697-ED99-4E9F-800B-D9C3FB1D916D}"/>
</file>

<file path=customXml/itemProps2.xml><?xml version="1.0" encoding="utf-8"?>
<ds:datastoreItem xmlns:ds="http://schemas.openxmlformats.org/officeDocument/2006/customXml" ds:itemID="{F84FC213-4791-42BA-B49A-96674FCDADF5}"/>
</file>

<file path=docProps/app.xml><?xml version="1.0" encoding="utf-8"?>
<Properties xmlns="http://schemas.openxmlformats.org/officeDocument/2006/extended-properties" xmlns:vt="http://schemas.openxmlformats.org/officeDocument/2006/docPropsVTypes">
  <Template>Office Theme</Template>
  <TotalTime>69</TotalTime>
  <Words>452</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9</cp:revision>
  <dcterms:created xsi:type="dcterms:W3CDTF">2021-09-13T14:16:46Z</dcterms:created>
  <dcterms:modified xsi:type="dcterms:W3CDTF">2022-07-14T11:20:35Z</dcterms:modified>
</cp:coreProperties>
</file>