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Lst>
  <p:sldSz cx="6858000" cy="9907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2587"/>
    <a:srgbClr val="F39762"/>
    <a:srgbClr val="A88C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352"/>
    <p:restoredTop sz="94586"/>
  </p:normalViewPr>
  <p:slideViewPr>
    <p:cSldViewPr snapToGrid="0" snapToObjects="1">
      <p:cViewPr>
        <p:scale>
          <a:sx n="95" d="100"/>
          <a:sy n="95" d="100"/>
        </p:scale>
        <p:origin x="192" y="-30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451"/>
            <a:ext cx="5829300" cy="3449308"/>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3778"/>
            <a:ext cx="5143500" cy="2392040"/>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7/10/2022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12213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732363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87"/>
            <a:ext cx="1478756" cy="839622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87"/>
            <a:ext cx="4350544" cy="839622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695508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59009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70019"/>
            <a:ext cx="5915025" cy="4121281"/>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30289"/>
            <a:ext cx="5915025" cy="2167284"/>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91EA7F9-6C0B-9742-B481-72F8E7B2560E}" type="datetimeFigureOut">
              <a:rPr lang="en-US" smtClean="0"/>
              <a:t>7/10/2022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70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91EA7F9-6C0B-9742-B481-72F8E7B2560E}" type="datetimeFigureOut">
              <a:rPr lang="en-US" smtClean="0"/>
              <a:t>7/10/2022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90219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90"/>
            <a:ext cx="5915025" cy="1915009"/>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736"/>
            <a:ext cx="2901255"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9022"/>
            <a:ext cx="2901255"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736"/>
            <a:ext cx="2915543"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9022"/>
            <a:ext cx="2915543"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91EA7F9-6C0B-9742-B481-72F8E7B2560E}" type="datetimeFigureOut">
              <a:rPr lang="en-US" smtClean="0"/>
              <a:t>7/10/2022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1577135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391EA7F9-6C0B-9742-B481-72F8E7B2560E}" type="datetimeFigureOut">
              <a:rPr lang="en-US" smtClean="0"/>
              <a:t>7/10/2022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11890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1EA7F9-6C0B-9742-B481-72F8E7B2560E}" type="datetimeFigureOut">
              <a:rPr lang="en-US" smtClean="0"/>
              <a:t>7/10/2022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400666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511"/>
            <a:ext cx="3471863" cy="704080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7/10/2022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867445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511"/>
            <a:ext cx="3471863" cy="704080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7/10/2022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952079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90"/>
            <a:ext cx="5915025" cy="1915009"/>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436"/>
            <a:ext cx="5915025" cy="628627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2869"/>
            <a:ext cx="1543050" cy="527487"/>
          </a:xfrm>
          <a:prstGeom prst="rect">
            <a:avLst/>
          </a:prstGeom>
        </p:spPr>
        <p:txBody>
          <a:bodyPr vert="horz" lIns="91440" tIns="45720" rIns="91440" bIns="45720" rtlCol="0" anchor="ctr"/>
          <a:lstStyle>
            <a:lvl1pPr algn="l">
              <a:defRPr sz="900">
                <a:solidFill>
                  <a:schemeClr val="tx1">
                    <a:tint val="75000"/>
                  </a:schemeClr>
                </a:solidFill>
              </a:defRPr>
            </a:lvl1pPr>
          </a:lstStyle>
          <a:p>
            <a:fld id="{391EA7F9-6C0B-9742-B481-72F8E7B2560E}" type="datetimeFigureOut">
              <a:rPr lang="en-US" smtClean="0"/>
              <a:t>7/10/2022</a:t>
            </a:fld>
            <a:endParaRPr lang="en-US"/>
          </a:p>
        </p:txBody>
      </p:sp>
      <p:sp>
        <p:nvSpPr>
          <p:cNvPr id="5" name="Footer Placeholder 4"/>
          <p:cNvSpPr>
            <a:spLocks noGrp="1"/>
          </p:cNvSpPr>
          <p:nvPr>
            <p:ph type="ftr" sz="quarter" idx="3"/>
          </p:nvPr>
        </p:nvSpPr>
        <p:spPr>
          <a:xfrm>
            <a:off x="2271713" y="9182869"/>
            <a:ext cx="2314575" cy="527487"/>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2869"/>
            <a:ext cx="1543050" cy="527487"/>
          </a:xfrm>
          <a:prstGeom prst="rect">
            <a:avLst/>
          </a:prstGeom>
        </p:spPr>
        <p:txBody>
          <a:bodyPr vert="horz" lIns="91440" tIns="45720" rIns="91440" bIns="45720" rtlCol="0" anchor="ctr"/>
          <a:lstStyle>
            <a:lvl1pPr algn="r">
              <a:defRPr sz="900">
                <a:solidFill>
                  <a:schemeClr val="tx1">
                    <a:tint val="75000"/>
                  </a:schemeClr>
                </a:solidFill>
              </a:defRPr>
            </a:lvl1pPr>
          </a:lstStyle>
          <a:p>
            <a:fld id="{036E8D65-CF49-CD40-A105-E255D902B9DB}" type="slidenum">
              <a:rPr lang="en-US" smtClean="0"/>
              <a:t>‹#›</a:t>
            </a:fld>
            <a:endParaRPr lang="en-US"/>
          </a:p>
        </p:txBody>
      </p:sp>
      <p:pic>
        <p:nvPicPr>
          <p:cNvPr id="9" name="Picture 8" descr="A picture containing shape&#10;&#10;Description automatically generated">
            <a:extLst>
              <a:ext uri="{FF2B5EF4-FFF2-40B4-BE49-F238E27FC236}">
                <a16:creationId xmlns:a16="http://schemas.microsoft.com/office/drawing/2014/main" id="{DB2AAF35-7FDA-E748-9889-818ECB6D4D82}"/>
              </a:ext>
            </a:extLst>
          </p:cNvPr>
          <p:cNvPicPr>
            <a:picLocks noChangeAspect="1"/>
          </p:cNvPicPr>
          <p:nvPr userDrawn="1"/>
        </p:nvPicPr>
        <p:blipFill>
          <a:blip r:embed="rId13"/>
          <a:stretch>
            <a:fillRect/>
          </a:stretch>
        </p:blipFill>
        <p:spPr>
          <a:xfrm>
            <a:off x="0" y="6049963"/>
            <a:ext cx="6858000" cy="3857625"/>
          </a:xfrm>
          <a:prstGeom prst="rect">
            <a:avLst/>
          </a:prstGeom>
        </p:spPr>
      </p:pic>
    </p:spTree>
    <p:extLst>
      <p:ext uri="{BB962C8B-B14F-4D97-AF65-F5344CB8AC3E}">
        <p14:creationId xmlns:p14="http://schemas.microsoft.com/office/powerpoint/2010/main" val="42264456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b="0" i="0" kern="1200">
          <a:solidFill>
            <a:schemeClr val="tx1"/>
          </a:solidFill>
          <a:latin typeface="Gill Sans MT" panose="020B0502020104020203" pitchFamily="34" charset="77"/>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tx1"/>
          </a:solidFill>
          <a:latin typeface="Gill Sans MT" panose="020B0502020104020203" pitchFamily="34"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Gill Sans MT" panose="020B0502020104020203" pitchFamily="34"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Gill Sans MT" panose="020B0502020104020203" pitchFamily="34"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E8CAA9-0A29-D14C-941B-26521D7AC205}"/>
              </a:ext>
            </a:extLst>
          </p:cNvPr>
          <p:cNvSpPr/>
          <p:nvPr/>
        </p:nvSpPr>
        <p:spPr>
          <a:xfrm>
            <a:off x="447109" y="426773"/>
            <a:ext cx="6222492" cy="554254"/>
          </a:xfrm>
          <a:prstGeom prst="rect">
            <a:avLst/>
          </a:prstGeom>
        </p:spPr>
        <p:txBody>
          <a:bodyPr wrap="square">
            <a:spAutoFit/>
          </a:bodyPr>
          <a:lstStyle/>
          <a:p>
            <a:r>
              <a:rPr lang="en-US" b="1" dirty="0">
                <a:solidFill>
                  <a:srgbClr val="E82587"/>
                </a:solidFill>
                <a:latin typeface="Gill Sans MT" panose="020B0502020104020203" pitchFamily="34" charset="77"/>
              </a:rPr>
              <a:t>The Women’s Mosque Movement</a:t>
            </a:r>
            <a:endParaRPr lang="en-US" sz="1200" b="1" dirty="0">
              <a:solidFill>
                <a:srgbClr val="E82587"/>
              </a:solidFill>
              <a:latin typeface="Gill Sans MT" panose="020B0502020104020203" pitchFamily="34" charset="77"/>
            </a:endParaRPr>
          </a:p>
          <a:p>
            <a:pPr>
              <a:lnSpc>
                <a:spcPct val="107000"/>
              </a:lnSpc>
              <a:spcAft>
                <a:spcPts val="800"/>
              </a:spcAft>
            </a:pPr>
            <a:r>
              <a:rPr lang="en-US" sz="1200" b="1" dirty="0">
                <a:solidFill>
                  <a:srgbClr val="E82587"/>
                </a:solidFill>
                <a:latin typeface="Gill Sans MT" panose="020B0502020104020203" pitchFamily="34" charset="77"/>
              </a:rPr>
              <a:t>A Very Brief History of Modern Egypt</a:t>
            </a:r>
            <a:r>
              <a:rPr lang="en-GB" sz="1200" dirty="0">
                <a:solidFill>
                  <a:srgbClr val="E82587"/>
                </a:solidFill>
                <a:latin typeface="Gill Sans MT" panose="020B0502020104020203" pitchFamily="34" charset="77"/>
              </a:rPr>
              <a:t> </a:t>
            </a:r>
            <a:endParaRPr lang="en-GB" sz="1200" b="1" dirty="0">
              <a:solidFill>
                <a:srgbClr val="E82587"/>
              </a:solidFill>
              <a:latin typeface="Gill Sans MT" panose="020B0502020104020203" pitchFamily="34" charset="77"/>
              <a:ea typeface="Calibri" panose="020F0502020204030204" pitchFamily="34" charset="0"/>
              <a:cs typeface="Times New Roman" panose="02020603050405020304" pitchFamily="18" charset="0"/>
            </a:endParaRPr>
          </a:p>
        </p:txBody>
      </p:sp>
      <p:sp>
        <p:nvSpPr>
          <p:cNvPr id="8" name="Text Box 1">
            <a:extLst>
              <a:ext uri="{FF2B5EF4-FFF2-40B4-BE49-F238E27FC236}">
                <a16:creationId xmlns:a16="http://schemas.microsoft.com/office/drawing/2014/main" id="{42D838EF-785D-2544-ACA6-0910346700DF}"/>
              </a:ext>
            </a:extLst>
          </p:cNvPr>
          <p:cNvSpPr txBox="1"/>
          <p:nvPr/>
        </p:nvSpPr>
        <p:spPr>
          <a:xfrm>
            <a:off x="192742" y="1093666"/>
            <a:ext cx="1866900" cy="1371600"/>
          </a:xfrm>
          <a:prstGeom prst="roundRect">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1000" dirty="0">
                <a:effectLst/>
                <a:latin typeface="Gill Sans MT" panose="020B0502020104020203" pitchFamily="34" charset="77"/>
                <a:ea typeface="Calibri" panose="020F0502020204030204" pitchFamily="34" charset="0"/>
                <a:cs typeface="Times New Roman" panose="02020603050405020304" pitchFamily="18" charset="0"/>
              </a:rPr>
              <a:t>The Egyptian revolution in 1952 overthrew the royal family and established a Republic that ended British colonial rule. </a:t>
            </a:r>
          </a:p>
        </p:txBody>
      </p:sp>
      <p:sp>
        <p:nvSpPr>
          <p:cNvPr id="9" name="Text Box 2">
            <a:extLst>
              <a:ext uri="{FF2B5EF4-FFF2-40B4-BE49-F238E27FC236}">
                <a16:creationId xmlns:a16="http://schemas.microsoft.com/office/drawing/2014/main" id="{98C06092-27D3-5645-B9FE-CCEB28A553B6}"/>
              </a:ext>
            </a:extLst>
          </p:cNvPr>
          <p:cNvSpPr txBox="1"/>
          <p:nvPr/>
        </p:nvSpPr>
        <p:spPr>
          <a:xfrm>
            <a:off x="4669492" y="2803233"/>
            <a:ext cx="1790700" cy="1567210"/>
          </a:xfrm>
          <a:prstGeom prst="roundRect">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1000" dirty="0">
                <a:effectLst/>
                <a:latin typeface="Gill Sans MT" panose="020B0502020104020203" pitchFamily="34" charset="77"/>
                <a:ea typeface="Calibri" panose="020F0502020204030204" pitchFamily="34" charset="0"/>
                <a:cs typeface="Times New Roman" panose="02020603050405020304" pitchFamily="18" charset="0"/>
              </a:rPr>
              <a:t>A modernisation program began. This included promoting ‘moderate’ forms of Islam, such as by choosing Imams for the government-approved mosques.</a:t>
            </a:r>
          </a:p>
        </p:txBody>
      </p:sp>
      <p:sp>
        <p:nvSpPr>
          <p:cNvPr id="10" name="Text Box 3">
            <a:extLst>
              <a:ext uri="{FF2B5EF4-FFF2-40B4-BE49-F238E27FC236}">
                <a16:creationId xmlns:a16="http://schemas.microsoft.com/office/drawing/2014/main" id="{1302CCDE-6959-AE4C-8C6D-8CA9E4ADC4B9}"/>
              </a:ext>
            </a:extLst>
          </p:cNvPr>
          <p:cNvSpPr txBox="1"/>
          <p:nvPr/>
        </p:nvSpPr>
        <p:spPr>
          <a:xfrm>
            <a:off x="4669492" y="1082210"/>
            <a:ext cx="1790700" cy="1371599"/>
          </a:xfrm>
          <a:prstGeom prst="roundRect">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1000" dirty="0">
                <a:effectLst/>
                <a:latin typeface="Gill Sans MT" panose="020B0502020104020203" pitchFamily="34" charset="77"/>
                <a:ea typeface="Calibri" panose="020F0502020204030204" pitchFamily="34" charset="0"/>
                <a:cs typeface="Times New Roman" panose="02020603050405020304" pitchFamily="18" charset="0"/>
              </a:rPr>
              <a:t>The new government, lead by Nassar, aimed to create a more liberal society. The new government was socialist and attempted to merge Islam and socialism. </a:t>
            </a:r>
          </a:p>
        </p:txBody>
      </p:sp>
      <p:sp>
        <p:nvSpPr>
          <p:cNvPr id="12" name="Text Box 4">
            <a:extLst>
              <a:ext uri="{FF2B5EF4-FFF2-40B4-BE49-F238E27FC236}">
                <a16:creationId xmlns:a16="http://schemas.microsoft.com/office/drawing/2014/main" id="{39B4F23F-3301-7642-9A25-DEC4C075F6A6}"/>
              </a:ext>
            </a:extLst>
          </p:cNvPr>
          <p:cNvSpPr txBox="1"/>
          <p:nvPr/>
        </p:nvSpPr>
        <p:spPr>
          <a:xfrm>
            <a:off x="3058458" y="4718711"/>
            <a:ext cx="3401734" cy="1409381"/>
          </a:xfrm>
          <a:prstGeom prst="roundRect">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1000" dirty="0">
                <a:effectLst/>
                <a:latin typeface="Gill Sans MT" panose="020B0502020104020203" pitchFamily="34" charset="77"/>
                <a:ea typeface="Calibri" panose="020F0502020204030204" pitchFamily="34" charset="0"/>
                <a:cs typeface="Times New Roman" panose="02020603050405020304" pitchFamily="18" charset="0"/>
              </a:rPr>
              <a:t>In 1981 Sadat was assassinated by a group called the Egyptian Islamic Jihad who aimed to overthrow the government and replace it with an Islamic state. </a:t>
            </a:r>
          </a:p>
          <a:p>
            <a:pPr>
              <a:lnSpc>
                <a:spcPct val="107000"/>
              </a:lnSpc>
              <a:spcAft>
                <a:spcPts val="800"/>
              </a:spcAft>
            </a:pPr>
            <a:r>
              <a:rPr lang="en-GB" sz="1000" dirty="0">
                <a:effectLst/>
                <a:latin typeface="Gill Sans MT" panose="020B0502020104020203" pitchFamily="34" charset="77"/>
                <a:ea typeface="Calibri" panose="020F0502020204030204" pitchFamily="34" charset="0"/>
                <a:cs typeface="Times New Roman" panose="02020603050405020304" pitchFamily="18" charset="0"/>
              </a:rPr>
              <a:t>This Islamist groups further reduced women’s rights including the right to work and the right to a divorce. </a:t>
            </a:r>
          </a:p>
        </p:txBody>
      </p:sp>
      <p:sp>
        <p:nvSpPr>
          <p:cNvPr id="14" name="Text Box 5">
            <a:extLst>
              <a:ext uri="{FF2B5EF4-FFF2-40B4-BE49-F238E27FC236}">
                <a16:creationId xmlns:a16="http://schemas.microsoft.com/office/drawing/2014/main" id="{C1D42837-7437-0E4C-815E-AA00B8DDBC13}"/>
              </a:ext>
            </a:extLst>
          </p:cNvPr>
          <p:cNvSpPr txBox="1"/>
          <p:nvPr/>
        </p:nvSpPr>
        <p:spPr>
          <a:xfrm>
            <a:off x="115570" y="4709501"/>
            <a:ext cx="2501265" cy="1418590"/>
          </a:xfrm>
          <a:prstGeom prst="roundRect">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1000" dirty="0">
                <a:effectLst/>
                <a:latin typeface="Gill Sans MT" panose="020B0502020104020203" pitchFamily="34" charset="77"/>
                <a:ea typeface="Calibri" panose="020F0502020204030204" pitchFamily="34" charset="0"/>
                <a:cs typeface="Times New Roman" panose="02020603050405020304" pitchFamily="18" charset="0"/>
              </a:rPr>
              <a:t>Some of Sadat’s reforms caused economic hardships. A lack of food led to riots. People blamed the way Egyptian society had become more Western for the growing unemployment. Sadat’s reforms reduced women’s autonomy in society. </a:t>
            </a:r>
          </a:p>
        </p:txBody>
      </p:sp>
      <p:sp>
        <p:nvSpPr>
          <p:cNvPr id="15" name="Text Box 6">
            <a:extLst>
              <a:ext uri="{FF2B5EF4-FFF2-40B4-BE49-F238E27FC236}">
                <a16:creationId xmlns:a16="http://schemas.microsoft.com/office/drawing/2014/main" id="{63BA4C15-5199-A04A-A036-DCF651AC0A78}"/>
              </a:ext>
            </a:extLst>
          </p:cNvPr>
          <p:cNvSpPr txBox="1"/>
          <p:nvPr/>
        </p:nvSpPr>
        <p:spPr>
          <a:xfrm>
            <a:off x="192741" y="2793379"/>
            <a:ext cx="1866901" cy="1567211"/>
          </a:xfrm>
          <a:prstGeom prst="roundRect">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1000" dirty="0">
                <a:effectLst/>
                <a:latin typeface="Gill Sans MT" panose="020B0502020104020203" pitchFamily="34" charset="77"/>
                <a:ea typeface="Calibri" panose="020F0502020204030204" pitchFamily="34" charset="0"/>
                <a:cs typeface="Times New Roman" panose="02020603050405020304" pitchFamily="18" charset="0"/>
              </a:rPr>
              <a:t>Anwar Sadat became President in 1970. He aimed to establish friendly relations with the USA. He allowed Islamist groups to gain more influence, moving away from Nasserism.</a:t>
            </a:r>
          </a:p>
        </p:txBody>
      </p:sp>
      <p:sp>
        <p:nvSpPr>
          <p:cNvPr id="16" name="Arrow: Right 7">
            <a:extLst>
              <a:ext uri="{FF2B5EF4-FFF2-40B4-BE49-F238E27FC236}">
                <a16:creationId xmlns:a16="http://schemas.microsoft.com/office/drawing/2014/main" id="{B3E830F9-441C-434C-A094-D0A4D1991467}"/>
              </a:ext>
            </a:extLst>
          </p:cNvPr>
          <p:cNvSpPr/>
          <p:nvPr/>
        </p:nvSpPr>
        <p:spPr>
          <a:xfrm>
            <a:off x="2070288" y="1581810"/>
            <a:ext cx="295275" cy="238125"/>
          </a:xfrm>
          <a:prstGeom prst="rightArrow">
            <a:avLst/>
          </a:prstGeom>
          <a:solidFill>
            <a:srgbClr val="E82587"/>
          </a:solidFill>
          <a:ln w="19050">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000">
              <a:solidFill>
                <a:schemeClr val="tx1"/>
              </a:solidFill>
              <a:latin typeface="Gill Sans MT" panose="020B0502020104020203" pitchFamily="34" charset="77"/>
            </a:endParaRPr>
          </a:p>
        </p:txBody>
      </p:sp>
      <p:sp>
        <p:nvSpPr>
          <p:cNvPr id="17" name="Arrow: Right 8">
            <a:extLst>
              <a:ext uri="{FF2B5EF4-FFF2-40B4-BE49-F238E27FC236}">
                <a16:creationId xmlns:a16="http://schemas.microsoft.com/office/drawing/2014/main" id="{2E5CC125-37EB-0E4F-8AD3-B027A1FA4CE6}"/>
              </a:ext>
            </a:extLst>
          </p:cNvPr>
          <p:cNvSpPr/>
          <p:nvPr/>
        </p:nvSpPr>
        <p:spPr>
          <a:xfrm>
            <a:off x="2634764" y="5336628"/>
            <a:ext cx="295275" cy="238125"/>
          </a:xfrm>
          <a:prstGeom prst="rightArrow">
            <a:avLst/>
          </a:prstGeom>
          <a:solidFill>
            <a:srgbClr val="E82587"/>
          </a:solidFill>
          <a:ln w="19050">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000">
              <a:solidFill>
                <a:schemeClr val="tx1"/>
              </a:solidFill>
              <a:latin typeface="Gill Sans MT" panose="020B0502020104020203" pitchFamily="34" charset="77"/>
            </a:endParaRPr>
          </a:p>
        </p:txBody>
      </p:sp>
      <p:sp>
        <p:nvSpPr>
          <p:cNvPr id="18" name="Arrow: Right 9">
            <a:extLst>
              <a:ext uri="{FF2B5EF4-FFF2-40B4-BE49-F238E27FC236}">
                <a16:creationId xmlns:a16="http://schemas.microsoft.com/office/drawing/2014/main" id="{FA330F26-C667-274F-B9A6-C9537CBD5A79}"/>
              </a:ext>
            </a:extLst>
          </p:cNvPr>
          <p:cNvSpPr/>
          <p:nvPr/>
        </p:nvSpPr>
        <p:spPr>
          <a:xfrm rot="5400000">
            <a:off x="978553" y="4396617"/>
            <a:ext cx="295275" cy="238125"/>
          </a:xfrm>
          <a:prstGeom prst="rightArrow">
            <a:avLst/>
          </a:prstGeom>
          <a:solidFill>
            <a:srgbClr val="E82587"/>
          </a:solidFill>
          <a:ln w="19050">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000">
              <a:solidFill>
                <a:schemeClr val="tx1"/>
              </a:solidFill>
              <a:latin typeface="Gill Sans MT" panose="020B0502020104020203" pitchFamily="34" charset="77"/>
            </a:endParaRPr>
          </a:p>
        </p:txBody>
      </p:sp>
      <p:sp>
        <p:nvSpPr>
          <p:cNvPr id="20" name="Arrow: Right 11">
            <a:extLst>
              <a:ext uri="{FF2B5EF4-FFF2-40B4-BE49-F238E27FC236}">
                <a16:creationId xmlns:a16="http://schemas.microsoft.com/office/drawing/2014/main" id="{5C7F83FD-D3F7-8B48-866A-F334D2E543D4}"/>
              </a:ext>
            </a:extLst>
          </p:cNvPr>
          <p:cNvSpPr/>
          <p:nvPr/>
        </p:nvSpPr>
        <p:spPr>
          <a:xfrm>
            <a:off x="4335145" y="1581811"/>
            <a:ext cx="295275" cy="238125"/>
          </a:xfrm>
          <a:prstGeom prst="rightArrow">
            <a:avLst/>
          </a:prstGeom>
          <a:solidFill>
            <a:srgbClr val="E82587"/>
          </a:solidFill>
          <a:ln w="19050">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000">
              <a:solidFill>
                <a:schemeClr val="tx1"/>
              </a:solidFill>
              <a:latin typeface="Gill Sans MT" panose="020B0502020104020203" pitchFamily="34" charset="77"/>
            </a:endParaRPr>
          </a:p>
        </p:txBody>
      </p:sp>
      <p:sp>
        <p:nvSpPr>
          <p:cNvPr id="26" name="Text Box 15">
            <a:extLst>
              <a:ext uri="{FF2B5EF4-FFF2-40B4-BE49-F238E27FC236}">
                <a16:creationId xmlns:a16="http://schemas.microsoft.com/office/drawing/2014/main" id="{873DBDAF-4BF3-C94E-BB6D-6877990561AA}"/>
              </a:ext>
            </a:extLst>
          </p:cNvPr>
          <p:cNvSpPr txBox="1"/>
          <p:nvPr/>
        </p:nvSpPr>
        <p:spPr>
          <a:xfrm>
            <a:off x="2412067" y="1082210"/>
            <a:ext cx="1905000" cy="1371600"/>
          </a:xfrm>
          <a:prstGeom prst="roundRect">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US" sz="1000" dirty="0">
                <a:effectLst/>
                <a:latin typeface="Gill Sans MT" panose="020B0502020104020203" pitchFamily="34" charset="77"/>
                <a:ea typeface="Calibri" panose="020F0502020204030204" pitchFamily="34" charset="0"/>
                <a:cs typeface="Times New Roman" panose="02020603050405020304" pitchFamily="18" charset="0"/>
              </a:rPr>
              <a:t>Egyptian women joined the struggle for independence. Thousands of women protested in public , created petitions, went on strike and took action such as cutting railway lines. </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28" name="Rectangle: Rounded Corners 17">
            <a:extLst>
              <a:ext uri="{FF2B5EF4-FFF2-40B4-BE49-F238E27FC236}">
                <a16:creationId xmlns:a16="http://schemas.microsoft.com/office/drawing/2014/main" id="{D1B9917A-5518-5849-92C7-7813EEA1C969}"/>
              </a:ext>
            </a:extLst>
          </p:cNvPr>
          <p:cNvSpPr/>
          <p:nvPr/>
        </p:nvSpPr>
        <p:spPr>
          <a:xfrm>
            <a:off x="5105978" y="7998132"/>
            <a:ext cx="1394556" cy="1247775"/>
          </a:xfrm>
          <a:prstGeom prst="roundRect">
            <a:avLst/>
          </a:prstGeom>
          <a:solidFill>
            <a:srgbClr val="E82587"/>
          </a:solidFill>
          <a:ln w="28575">
            <a:noFill/>
            <a:prstDash val="sysDash"/>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b="1" dirty="0">
                <a:solidFill>
                  <a:schemeClr val="bg1"/>
                </a:solidFill>
                <a:effectLst/>
                <a:latin typeface="Gill Sans MT" panose="020B0502020104020203" pitchFamily="34" charset="77"/>
                <a:ea typeface="Calibri" panose="020F0502020204030204" pitchFamily="34" charset="0"/>
                <a:cs typeface="Times New Roman" panose="02020603050405020304" pitchFamily="18" charset="0"/>
              </a:rPr>
              <a:t>Friendly relations with the West</a:t>
            </a:r>
            <a:endParaRPr lang="en-GB" sz="1400" dirty="0">
              <a:solidFill>
                <a:schemeClr val="bg1"/>
              </a:solidFill>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29" name="Rectangle: Rounded Corners 18">
            <a:extLst>
              <a:ext uri="{FF2B5EF4-FFF2-40B4-BE49-F238E27FC236}">
                <a16:creationId xmlns:a16="http://schemas.microsoft.com/office/drawing/2014/main" id="{38701659-922C-2A44-9BCA-ACBCEFDB1E24}"/>
              </a:ext>
            </a:extLst>
          </p:cNvPr>
          <p:cNvSpPr/>
          <p:nvPr/>
        </p:nvSpPr>
        <p:spPr>
          <a:xfrm>
            <a:off x="3537746" y="6638597"/>
            <a:ext cx="1428115" cy="1190625"/>
          </a:xfrm>
          <a:prstGeom prst="roundRect">
            <a:avLst/>
          </a:prstGeom>
          <a:solidFill>
            <a:srgbClr val="E82587"/>
          </a:solidFill>
          <a:ln w="28575">
            <a:noFill/>
            <a:prstDash val="sysDash"/>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1600" b="1" dirty="0">
                <a:solidFill>
                  <a:schemeClr val="bg1"/>
                </a:solidFill>
                <a:effectLst/>
                <a:latin typeface="Gill Sans MT" panose="020B0502020104020203" pitchFamily="34" charset="77"/>
                <a:ea typeface="Calibri" panose="020F0502020204030204" pitchFamily="34" charset="0"/>
                <a:cs typeface="Times New Roman" panose="02020603050405020304" pitchFamily="18" charset="0"/>
              </a:rPr>
              <a:t>An Islamic society</a:t>
            </a:r>
            <a:endParaRPr lang="en-GB" sz="1600" dirty="0">
              <a:solidFill>
                <a:schemeClr val="bg1"/>
              </a:solidFill>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30" name="Rectangle: Rounded Corners 20">
            <a:extLst>
              <a:ext uri="{FF2B5EF4-FFF2-40B4-BE49-F238E27FC236}">
                <a16:creationId xmlns:a16="http://schemas.microsoft.com/office/drawing/2014/main" id="{7EFF2450-6382-9946-9082-B07C313D4014}"/>
              </a:ext>
            </a:extLst>
          </p:cNvPr>
          <p:cNvSpPr/>
          <p:nvPr/>
        </p:nvSpPr>
        <p:spPr>
          <a:xfrm>
            <a:off x="5110113" y="6610023"/>
            <a:ext cx="1409471" cy="1219199"/>
          </a:xfrm>
          <a:prstGeom prst="roundRect">
            <a:avLst/>
          </a:prstGeom>
          <a:solidFill>
            <a:srgbClr val="E82587"/>
          </a:solidFill>
          <a:ln w="28575">
            <a:noFill/>
            <a:prstDash val="sysDash"/>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1600" b="1" dirty="0">
                <a:solidFill>
                  <a:schemeClr val="bg1"/>
                </a:solidFill>
                <a:effectLst/>
                <a:latin typeface="Gill Sans MT" panose="020B0502020104020203" pitchFamily="34" charset="77"/>
                <a:ea typeface="Calibri" panose="020F0502020204030204" pitchFamily="34" charset="0"/>
                <a:cs typeface="Times New Roman" panose="02020603050405020304" pitchFamily="18" charset="0"/>
              </a:rPr>
              <a:t>Liberal and moderate </a:t>
            </a:r>
            <a:endParaRPr lang="en-GB" sz="1600" dirty="0">
              <a:solidFill>
                <a:schemeClr val="bg1"/>
              </a:solidFill>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31" name="Rectangle: Rounded Corners 21">
            <a:extLst>
              <a:ext uri="{FF2B5EF4-FFF2-40B4-BE49-F238E27FC236}">
                <a16:creationId xmlns:a16="http://schemas.microsoft.com/office/drawing/2014/main" id="{29530748-7C34-2B43-8322-359EBCD81481}"/>
              </a:ext>
            </a:extLst>
          </p:cNvPr>
          <p:cNvSpPr/>
          <p:nvPr/>
        </p:nvSpPr>
        <p:spPr>
          <a:xfrm>
            <a:off x="3534646" y="7998132"/>
            <a:ext cx="1416928" cy="1266601"/>
          </a:xfrm>
          <a:prstGeom prst="roundRect">
            <a:avLst/>
          </a:prstGeom>
          <a:solidFill>
            <a:srgbClr val="E82587"/>
          </a:solidFill>
          <a:ln w="28575">
            <a:noFill/>
            <a:prstDash val="sysDash"/>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1400" b="1" dirty="0">
                <a:solidFill>
                  <a:schemeClr val="bg1"/>
                </a:solidFill>
                <a:effectLst/>
                <a:latin typeface="Gill Sans MT" panose="020B0502020104020203" pitchFamily="34" charset="77"/>
                <a:ea typeface="Calibri" panose="020F0502020204030204" pitchFamily="34" charset="0"/>
                <a:cs typeface="Times New Roman" panose="02020603050405020304" pitchFamily="18" charset="0"/>
              </a:rPr>
              <a:t>Economically stable </a:t>
            </a:r>
            <a:endParaRPr lang="en-GB" sz="1400" dirty="0">
              <a:solidFill>
                <a:schemeClr val="bg1"/>
              </a:solidFill>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32" name="Arrow: Right 19">
            <a:extLst>
              <a:ext uri="{FF2B5EF4-FFF2-40B4-BE49-F238E27FC236}">
                <a16:creationId xmlns:a16="http://schemas.microsoft.com/office/drawing/2014/main" id="{A6076198-70A0-3B4F-AB60-A9627D5F4C65}"/>
              </a:ext>
            </a:extLst>
          </p:cNvPr>
          <p:cNvSpPr/>
          <p:nvPr/>
        </p:nvSpPr>
        <p:spPr>
          <a:xfrm rot="5400000">
            <a:off x="5417204" y="2493840"/>
            <a:ext cx="295275" cy="238125"/>
          </a:xfrm>
          <a:prstGeom prst="rightArrow">
            <a:avLst/>
          </a:prstGeom>
          <a:solidFill>
            <a:srgbClr val="E82587"/>
          </a:solidFill>
          <a:ln w="19050">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000">
              <a:solidFill>
                <a:schemeClr val="tx1"/>
              </a:solidFill>
              <a:latin typeface="Gill Sans MT" panose="020B0502020104020203" pitchFamily="34" charset="77"/>
            </a:endParaRPr>
          </a:p>
        </p:txBody>
      </p:sp>
      <p:sp>
        <p:nvSpPr>
          <p:cNvPr id="33" name="Text Box 22">
            <a:extLst>
              <a:ext uri="{FF2B5EF4-FFF2-40B4-BE49-F238E27FC236}">
                <a16:creationId xmlns:a16="http://schemas.microsoft.com/office/drawing/2014/main" id="{53FE3DEA-239E-DB44-B89D-834BFAC03999}"/>
              </a:ext>
            </a:extLst>
          </p:cNvPr>
          <p:cNvSpPr txBox="1"/>
          <p:nvPr/>
        </p:nvSpPr>
        <p:spPr>
          <a:xfrm>
            <a:off x="2412067" y="2803232"/>
            <a:ext cx="1926739" cy="1567211"/>
          </a:xfrm>
          <a:prstGeom prst="roundRect">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US" sz="1000">
                <a:effectLst/>
                <a:latin typeface="Gill Sans MT" panose="020B0502020104020203" pitchFamily="34" charset="77"/>
                <a:ea typeface="Calibri" panose="020F0502020204030204" pitchFamily="34" charset="0"/>
                <a:cs typeface="Times New Roman" panose="02020603050405020304" pitchFamily="18" charset="0"/>
              </a:rPr>
              <a:t>Nassar strongly promoted women’s rights. Labour laws were changed giving women equal rights to work. This was called ‘state feminism’. Nassar’s government did not encourage independent feminist movements.</a:t>
            </a:r>
            <a:endParaRPr lang="en-GB" sz="100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35" name="Arrow: Right 11">
            <a:extLst>
              <a:ext uri="{FF2B5EF4-FFF2-40B4-BE49-F238E27FC236}">
                <a16:creationId xmlns:a16="http://schemas.microsoft.com/office/drawing/2014/main" id="{F9A060F7-6CC0-464C-9901-67E98C8B8C8E}"/>
              </a:ext>
            </a:extLst>
          </p:cNvPr>
          <p:cNvSpPr/>
          <p:nvPr/>
        </p:nvSpPr>
        <p:spPr>
          <a:xfrm rot="10800000">
            <a:off x="4371003" y="3374752"/>
            <a:ext cx="295275" cy="238125"/>
          </a:xfrm>
          <a:prstGeom prst="rightArrow">
            <a:avLst/>
          </a:prstGeom>
          <a:solidFill>
            <a:srgbClr val="E82587"/>
          </a:solidFill>
          <a:ln w="19050">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000">
              <a:solidFill>
                <a:schemeClr val="tx1"/>
              </a:solidFill>
              <a:latin typeface="Gill Sans MT" panose="020B0502020104020203" pitchFamily="34" charset="77"/>
            </a:endParaRPr>
          </a:p>
        </p:txBody>
      </p:sp>
      <p:sp>
        <p:nvSpPr>
          <p:cNvPr id="36" name="Arrow: Right 11">
            <a:extLst>
              <a:ext uri="{FF2B5EF4-FFF2-40B4-BE49-F238E27FC236}">
                <a16:creationId xmlns:a16="http://schemas.microsoft.com/office/drawing/2014/main" id="{34841E53-F44A-C649-B635-E4AA03A82D81}"/>
              </a:ext>
            </a:extLst>
          </p:cNvPr>
          <p:cNvSpPr/>
          <p:nvPr/>
        </p:nvSpPr>
        <p:spPr>
          <a:xfrm rot="10800000">
            <a:off x="2111897" y="3374752"/>
            <a:ext cx="295275" cy="238125"/>
          </a:xfrm>
          <a:prstGeom prst="rightArrow">
            <a:avLst/>
          </a:prstGeom>
          <a:solidFill>
            <a:srgbClr val="E82587"/>
          </a:solidFill>
          <a:ln w="19050">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000">
              <a:solidFill>
                <a:schemeClr val="tx1"/>
              </a:solidFill>
              <a:latin typeface="Gill Sans MT" panose="020B0502020104020203" pitchFamily="34" charset="77"/>
            </a:endParaRPr>
          </a:p>
        </p:txBody>
      </p:sp>
      <p:sp>
        <p:nvSpPr>
          <p:cNvPr id="2" name="TextBox 1">
            <a:extLst>
              <a:ext uri="{FF2B5EF4-FFF2-40B4-BE49-F238E27FC236}">
                <a16:creationId xmlns:a16="http://schemas.microsoft.com/office/drawing/2014/main" id="{5A543F63-A1B8-A22E-883D-C293D868CC2B}"/>
              </a:ext>
            </a:extLst>
          </p:cNvPr>
          <p:cNvSpPr txBox="1"/>
          <p:nvPr/>
        </p:nvSpPr>
        <p:spPr>
          <a:xfrm>
            <a:off x="582804" y="6451042"/>
            <a:ext cx="2306652" cy="1384995"/>
          </a:xfrm>
          <a:prstGeom prst="rect">
            <a:avLst/>
          </a:prstGeom>
          <a:solidFill>
            <a:schemeClr val="bg2"/>
          </a:solidFill>
          <a:ln>
            <a:solidFill>
              <a:srgbClr val="E82587"/>
            </a:solidFill>
          </a:ln>
        </p:spPr>
        <p:txBody>
          <a:bodyPr wrap="square" rtlCol="0">
            <a:spAutoFit/>
          </a:bodyPr>
          <a:lstStyle/>
          <a:p>
            <a:r>
              <a:rPr lang="en-US" sz="1200" dirty="0"/>
              <a:t>Image search: Gamal Abdel Nasser</a:t>
            </a:r>
          </a:p>
          <a:p>
            <a:endParaRPr lang="en-US" sz="1200" dirty="0"/>
          </a:p>
          <a:p>
            <a:endParaRPr lang="en-US" sz="1200" dirty="0"/>
          </a:p>
          <a:p>
            <a:endParaRPr lang="en-US" sz="1200" dirty="0"/>
          </a:p>
          <a:p>
            <a:endParaRPr lang="en-US" sz="1200" dirty="0"/>
          </a:p>
          <a:p>
            <a:endParaRPr lang="en-GB" sz="1200" dirty="0"/>
          </a:p>
        </p:txBody>
      </p:sp>
      <p:sp>
        <p:nvSpPr>
          <p:cNvPr id="34" name="TextBox 33">
            <a:extLst>
              <a:ext uri="{FF2B5EF4-FFF2-40B4-BE49-F238E27FC236}">
                <a16:creationId xmlns:a16="http://schemas.microsoft.com/office/drawing/2014/main" id="{6DD1D889-4BE6-A52F-6228-4A8CF9E45CC5}"/>
              </a:ext>
            </a:extLst>
          </p:cNvPr>
          <p:cNvSpPr txBox="1"/>
          <p:nvPr/>
        </p:nvSpPr>
        <p:spPr>
          <a:xfrm>
            <a:off x="1135464" y="7998132"/>
            <a:ext cx="1741262" cy="1384995"/>
          </a:xfrm>
          <a:prstGeom prst="rect">
            <a:avLst/>
          </a:prstGeom>
          <a:solidFill>
            <a:schemeClr val="bg2"/>
          </a:solidFill>
          <a:ln>
            <a:solidFill>
              <a:srgbClr val="E82587"/>
            </a:solidFill>
          </a:ln>
        </p:spPr>
        <p:txBody>
          <a:bodyPr wrap="square" rtlCol="0">
            <a:spAutoFit/>
          </a:bodyPr>
          <a:lstStyle/>
          <a:p>
            <a:r>
              <a:rPr lang="en-US" sz="1200" dirty="0"/>
              <a:t>Image search: Anwar Sadat</a:t>
            </a:r>
          </a:p>
          <a:p>
            <a:endParaRPr lang="en-US" sz="1200" dirty="0"/>
          </a:p>
          <a:p>
            <a:endParaRPr lang="en-US" sz="1200" dirty="0"/>
          </a:p>
          <a:p>
            <a:endParaRPr lang="en-US" sz="1200" dirty="0"/>
          </a:p>
          <a:p>
            <a:endParaRPr lang="en-US" sz="1200" dirty="0"/>
          </a:p>
          <a:p>
            <a:endParaRPr lang="en-GB" sz="1200" dirty="0"/>
          </a:p>
        </p:txBody>
      </p:sp>
    </p:spTree>
    <p:extLst>
      <p:ext uri="{BB962C8B-B14F-4D97-AF65-F5344CB8AC3E}">
        <p14:creationId xmlns:p14="http://schemas.microsoft.com/office/powerpoint/2010/main" val="246885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71486B67-A91C-2FEA-DADB-B3797A1709F5}"/>
              </a:ext>
            </a:extLst>
          </p:cNvPr>
          <p:cNvSpPr txBox="1"/>
          <p:nvPr/>
        </p:nvSpPr>
        <p:spPr>
          <a:xfrm>
            <a:off x="2490788" y="1803783"/>
            <a:ext cx="1552574" cy="2123658"/>
          </a:xfrm>
          <a:prstGeom prst="rect">
            <a:avLst/>
          </a:prstGeom>
          <a:solidFill>
            <a:schemeClr val="bg2"/>
          </a:solidFill>
          <a:ln>
            <a:solidFill>
              <a:srgbClr val="E82587"/>
            </a:solidFill>
          </a:ln>
        </p:spPr>
        <p:txBody>
          <a:bodyPr wrap="square" rtlCol="0">
            <a:spAutoFit/>
          </a:bodyPr>
          <a:lstStyle/>
          <a:p>
            <a:r>
              <a:rPr lang="en-US" sz="1200" dirty="0"/>
              <a:t>Image search: Egyptian woman</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GB" sz="1200" dirty="0"/>
          </a:p>
        </p:txBody>
      </p:sp>
      <p:sp>
        <p:nvSpPr>
          <p:cNvPr id="7" name="Rectangle 6">
            <a:extLst>
              <a:ext uri="{FF2B5EF4-FFF2-40B4-BE49-F238E27FC236}">
                <a16:creationId xmlns:a16="http://schemas.microsoft.com/office/drawing/2014/main" id="{62E8CAA9-0A29-D14C-941B-26521D7AC205}"/>
              </a:ext>
            </a:extLst>
          </p:cNvPr>
          <p:cNvSpPr/>
          <p:nvPr/>
        </p:nvSpPr>
        <p:spPr>
          <a:xfrm>
            <a:off x="447109" y="426773"/>
            <a:ext cx="6222492" cy="1323439"/>
          </a:xfrm>
          <a:prstGeom prst="rect">
            <a:avLst/>
          </a:prstGeom>
        </p:spPr>
        <p:txBody>
          <a:bodyPr wrap="square">
            <a:spAutoFit/>
          </a:bodyPr>
          <a:lstStyle/>
          <a:p>
            <a:r>
              <a:rPr lang="en-US" b="1" dirty="0">
                <a:solidFill>
                  <a:srgbClr val="E82587"/>
                </a:solidFill>
                <a:latin typeface="Gill Sans MT" panose="020B0502020104020203" pitchFamily="34" charset="77"/>
              </a:rPr>
              <a:t>The Women’s Mosque Movement</a:t>
            </a:r>
          </a:p>
          <a:p>
            <a:endParaRPr lang="en-US" sz="1000" b="1" dirty="0">
              <a:solidFill>
                <a:srgbClr val="E82587"/>
              </a:solidFill>
              <a:latin typeface="Gill Sans MT" panose="020B0502020104020203" pitchFamily="34" charset="77"/>
            </a:endParaRPr>
          </a:p>
          <a:p>
            <a:r>
              <a:rPr lang="en-GB" sz="1000" dirty="0">
                <a:latin typeface="Gill Sans MT" panose="020B0502020104020203" pitchFamily="34" charset="77"/>
              </a:rPr>
              <a:t>In the late 1980s Egyptian women began to meet in mosques to discuss the Qur’an and to talk about what it meant to be a good Muslim woman. They would gather together to read and learn about the Qur'an themselves, rather than being taught by a male imam or scholar. A central issue for the women was how to apply the teachings of the Quran to their own lives and then to reflect on how they could change themselves.</a:t>
            </a:r>
          </a:p>
          <a:p>
            <a:endParaRPr lang="en-US" sz="1200" b="1" dirty="0">
              <a:solidFill>
                <a:srgbClr val="E82587"/>
              </a:solidFill>
              <a:latin typeface="Gill Sans MT" panose="020B0502020104020203" pitchFamily="34" charset="77"/>
            </a:endParaRPr>
          </a:p>
        </p:txBody>
      </p:sp>
      <p:sp>
        <p:nvSpPr>
          <p:cNvPr id="38" name="Flowchart: Alternate Process 25">
            <a:extLst>
              <a:ext uri="{FF2B5EF4-FFF2-40B4-BE49-F238E27FC236}">
                <a16:creationId xmlns:a16="http://schemas.microsoft.com/office/drawing/2014/main" id="{32649560-E3AE-C24A-A665-887C74CCC8CD}"/>
              </a:ext>
            </a:extLst>
          </p:cNvPr>
          <p:cNvSpPr/>
          <p:nvPr/>
        </p:nvSpPr>
        <p:spPr>
          <a:xfrm>
            <a:off x="303213" y="1762919"/>
            <a:ext cx="1971675" cy="923925"/>
          </a:xfrm>
          <a:prstGeom prst="flowChartAlternateProcess">
            <a:avLst/>
          </a:prstGeom>
          <a:solidFill>
            <a:srgbClr val="E8258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000" b="1" dirty="0">
                <a:effectLst/>
                <a:latin typeface="Gill Sans MT" panose="020B0502020104020203" pitchFamily="34" charset="77"/>
                <a:ea typeface="Calibri" panose="020F0502020204030204" pitchFamily="34" charset="0"/>
                <a:cs typeface="Times New Roman" panose="02020603050405020304" pitchFamily="18" charset="0"/>
              </a:rPr>
              <a:t>We feel that secular society makes it more difficult for us to apply Islamic teachings to our daily lives.  </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39" name="Flowchart: Alternate Process 26">
            <a:extLst>
              <a:ext uri="{FF2B5EF4-FFF2-40B4-BE49-F238E27FC236}">
                <a16:creationId xmlns:a16="http://schemas.microsoft.com/office/drawing/2014/main" id="{F07C5AF1-CEC5-214B-A49F-53D2580A9D30}"/>
              </a:ext>
            </a:extLst>
          </p:cNvPr>
          <p:cNvSpPr/>
          <p:nvPr/>
        </p:nvSpPr>
        <p:spPr>
          <a:xfrm>
            <a:off x="303213" y="3582194"/>
            <a:ext cx="2009775" cy="933450"/>
          </a:xfrm>
          <a:prstGeom prst="flowChartAlternateProcess">
            <a:avLst/>
          </a:prstGeom>
          <a:solidFill>
            <a:srgbClr val="E8258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000" b="1">
                <a:effectLst/>
                <a:latin typeface="Gill Sans MT" panose="020B0502020104020203" pitchFamily="34" charset="77"/>
                <a:ea typeface="Calibri" panose="020F0502020204030204" pitchFamily="34" charset="0"/>
                <a:cs typeface="Times New Roman" panose="02020603050405020304" pitchFamily="18" charset="0"/>
              </a:rPr>
              <a:t>We ask how we can be good Muslims? How can we live in a way that is closer to Islamic teachings?    </a:t>
            </a:r>
            <a:endParaRPr lang="en-GB" sz="100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40" name="Speech Bubble: Rectangle with Corners Rounded 28">
            <a:extLst>
              <a:ext uri="{FF2B5EF4-FFF2-40B4-BE49-F238E27FC236}">
                <a16:creationId xmlns:a16="http://schemas.microsoft.com/office/drawing/2014/main" id="{ECB47948-609B-044D-A4A1-9A04CB1DCF67}"/>
              </a:ext>
            </a:extLst>
          </p:cNvPr>
          <p:cNvSpPr/>
          <p:nvPr/>
        </p:nvSpPr>
        <p:spPr>
          <a:xfrm>
            <a:off x="4367213" y="1772444"/>
            <a:ext cx="2009775" cy="2940233"/>
          </a:xfrm>
          <a:prstGeom prst="wedgeRoundRectCallout">
            <a:avLst>
              <a:gd name="adj1" fmla="val -69682"/>
              <a:gd name="adj2" fmla="val -22684"/>
              <a:gd name="adj3" fmla="val 16667"/>
            </a:avLst>
          </a:prstGeom>
          <a:solidFill>
            <a:srgbClr val="E8258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1000" dirty="0">
                <a:effectLst/>
                <a:latin typeface="Gill Sans MT" panose="020B0502020104020203" pitchFamily="34" charset="77"/>
                <a:ea typeface="Calibri" panose="020F0502020204030204" pitchFamily="34" charset="0"/>
                <a:cs typeface="Times New Roman" panose="02020603050405020304" pitchFamily="18" charset="0"/>
              </a:rPr>
              <a:t>My name is Amal. I have always been outspoken and confident in public.  I know that shyness, </a:t>
            </a:r>
            <a:r>
              <a:rPr lang="en-GB" sz="1000" i="1" dirty="0">
                <a:effectLst/>
                <a:latin typeface="Gill Sans MT" panose="020B0502020104020203" pitchFamily="34" charset="77"/>
                <a:ea typeface="Calibri" panose="020F0502020204030204" pitchFamily="34" charset="0"/>
                <a:cs typeface="Times New Roman" panose="02020603050405020304" pitchFamily="18" charset="0"/>
              </a:rPr>
              <a:t>al-</a:t>
            </a:r>
            <a:r>
              <a:rPr lang="en-GB" sz="1000" i="1" dirty="0" err="1">
                <a:effectLst/>
                <a:latin typeface="Gill Sans MT" panose="020B0502020104020203" pitchFamily="34" charset="77"/>
                <a:ea typeface="Calibri" panose="020F0502020204030204" pitchFamily="34" charset="0"/>
                <a:cs typeface="Times New Roman" panose="02020603050405020304" pitchFamily="18" charset="0"/>
              </a:rPr>
              <a:t>haya</a:t>
            </a:r>
            <a:r>
              <a:rPr lang="en-GB" sz="1000" i="1" dirty="0">
                <a:effectLst/>
                <a:latin typeface="Gill Sans MT" panose="020B0502020104020203" pitchFamily="34" charset="77"/>
                <a:ea typeface="Calibri" panose="020F0502020204030204" pitchFamily="34" charset="0"/>
                <a:cs typeface="Times New Roman" panose="02020603050405020304" pitchFamily="18" charset="0"/>
              </a:rPr>
              <a:t>, </a:t>
            </a:r>
            <a:r>
              <a:rPr lang="en-GB" sz="1000" dirty="0">
                <a:effectLst/>
                <a:latin typeface="Gill Sans MT" panose="020B0502020104020203" pitchFamily="34" charset="77"/>
                <a:ea typeface="Calibri" panose="020F0502020204030204" pitchFamily="34" charset="0"/>
                <a:cs typeface="Times New Roman" panose="02020603050405020304" pitchFamily="18" charset="0"/>
              </a:rPr>
              <a:t>is expected of me as a Muslim woman. </a:t>
            </a:r>
          </a:p>
          <a:p>
            <a:pPr>
              <a:lnSpc>
                <a:spcPct val="107000"/>
              </a:lnSpc>
              <a:spcAft>
                <a:spcPts val="800"/>
              </a:spcAft>
            </a:pPr>
            <a:r>
              <a:rPr lang="en-GB" sz="1000" dirty="0">
                <a:effectLst/>
                <a:latin typeface="Gill Sans MT" panose="020B0502020104020203" pitchFamily="34" charset="77"/>
                <a:ea typeface="Calibri" panose="020F0502020204030204" pitchFamily="34" charset="0"/>
                <a:cs typeface="Times New Roman" panose="02020603050405020304" pitchFamily="18" charset="0"/>
              </a:rPr>
              <a:t>To be honest I struggle with this! I do not want to </a:t>
            </a:r>
            <a:r>
              <a:rPr lang="en-GB" sz="1000" i="1" dirty="0">
                <a:effectLst/>
                <a:latin typeface="Gill Sans MT" panose="020B0502020104020203" pitchFamily="34" charset="77"/>
                <a:ea typeface="Calibri" panose="020F0502020204030204" pitchFamily="34" charset="0"/>
                <a:cs typeface="Times New Roman" panose="02020603050405020304" pitchFamily="18" charset="0"/>
              </a:rPr>
              <a:t>pretend </a:t>
            </a:r>
            <a:r>
              <a:rPr lang="en-GB" sz="1000" dirty="0">
                <a:effectLst/>
                <a:latin typeface="Gill Sans MT" panose="020B0502020104020203" pitchFamily="34" charset="77"/>
                <a:ea typeface="Calibri" panose="020F0502020204030204" pitchFamily="34" charset="0"/>
                <a:cs typeface="Times New Roman" panose="02020603050405020304" pitchFamily="18" charset="0"/>
              </a:rPr>
              <a:t> to be shy. God knows everything. </a:t>
            </a:r>
          </a:p>
          <a:p>
            <a:pPr>
              <a:lnSpc>
                <a:spcPct val="107000"/>
              </a:lnSpc>
              <a:spcAft>
                <a:spcPts val="800"/>
              </a:spcAft>
            </a:pPr>
            <a:r>
              <a:rPr lang="en-GB" sz="1000" dirty="0">
                <a:effectLst/>
                <a:latin typeface="Gill Sans MT" panose="020B0502020104020203" pitchFamily="34" charset="77"/>
                <a:ea typeface="Calibri" panose="020F0502020204030204" pitchFamily="34" charset="0"/>
                <a:cs typeface="Times New Roman" panose="02020603050405020304" pitchFamily="18" charset="0"/>
              </a:rPr>
              <a:t>Through attending classes I have come to realise I must gradually change myself so shyness becomes second nature to me. The groups have really helped me.  </a:t>
            </a:r>
          </a:p>
        </p:txBody>
      </p:sp>
      <p:sp>
        <p:nvSpPr>
          <p:cNvPr id="41" name="Flowchart: Alternate Process 29">
            <a:extLst>
              <a:ext uri="{FF2B5EF4-FFF2-40B4-BE49-F238E27FC236}">
                <a16:creationId xmlns:a16="http://schemas.microsoft.com/office/drawing/2014/main" id="{F6C7D4E0-10AB-9241-A4F6-6A9900ED56DE}"/>
              </a:ext>
            </a:extLst>
          </p:cNvPr>
          <p:cNvSpPr/>
          <p:nvPr/>
        </p:nvSpPr>
        <p:spPr>
          <a:xfrm>
            <a:off x="312738" y="2753519"/>
            <a:ext cx="1981200" cy="742950"/>
          </a:xfrm>
          <a:prstGeom prst="flowChartAlternateProcess">
            <a:avLst/>
          </a:prstGeom>
          <a:solidFill>
            <a:srgbClr val="E8258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000" b="1">
                <a:effectLst/>
                <a:latin typeface="Gill Sans MT" panose="020B0502020104020203" pitchFamily="34" charset="77"/>
                <a:ea typeface="Calibri" panose="020F0502020204030204" pitchFamily="34" charset="0"/>
                <a:cs typeface="Times New Roman" panose="02020603050405020304" pitchFamily="18" charset="0"/>
              </a:rPr>
              <a:t>We meet and discuss so we can help each other to become better Muslims. </a:t>
            </a:r>
            <a:endParaRPr lang="en-GB" sz="100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42" name="Flowchart: Alternate Process 31">
            <a:extLst>
              <a:ext uri="{FF2B5EF4-FFF2-40B4-BE49-F238E27FC236}">
                <a16:creationId xmlns:a16="http://schemas.microsoft.com/office/drawing/2014/main" id="{864DFB49-3565-7B45-9042-250C2DA82F1F}"/>
              </a:ext>
            </a:extLst>
          </p:cNvPr>
          <p:cNvSpPr/>
          <p:nvPr/>
        </p:nvSpPr>
        <p:spPr>
          <a:xfrm>
            <a:off x="1525961" y="4856198"/>
            <a:ext cx="2517401" cy="1123950"/>
          </a:xfrm>
          <a:prstGeom prst="flowChartAlternateProcess">
            <a:avLst/>
          </a:prstGeom>
          <a:solidFill>
            <a:srgbClr val="E8258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000" b="1" dirty="0">
                <a:effectLst/>
                <a:latin typeface="Gill Sans MT" panose="020B0502020104020203" pitchFamily="34" charset="77"/>
                <a:ea typeface="Calibri" panose="020F0502020204030204" pitchFamily="34" charset="0"/>
                <a:cs typeface="Times New Roman" panose="02020603050405020304" pitchFamily="18" charset="0"/>
              </a:rPr>
              <a:t>We are not political.  Most of us don’t vote in elections. We think it is much more important  to change ourselves than to change society.</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43" name="Flowchart: Alternate Process 32">
            <a:extLst>
              <a:ext uri="{FF2B5EF4-FFF2-40B4-BE49-F238E27FC236}">
                <a16:creationId xmlns:a16="http://schemas.microsoft.com/office/drawing/2014/main" id="{3F13038D-338E-FE43-A506-F5012091A064}"/>
              </a:ext>
            </a:extLst>
          </p:cNvPr>
          <p:cNvSpPr/>
          <p:nvPr/>
        </p:nvSpPr>
        <p:spPr>
          <a:xfrm>
            <a:off x="1525962" y="6088105"/>
            <a:ext cx="2517400" cy="1028700"/>
          </a:xfrm>
          <a:prstGeom prst="flowChartAlternateProcess">
            <a:avLst/>
          </a:prstGeom>
          <a:solidFill>
            <a:srgbClr val="E8258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000" b="1" dirty="0">
                <a:effectLst/>
                <a:latin typeface="Gill Sans MT" panose="020B0502020104020203" pitchFamily="34" charset="77"/>
                <a:ea typeface="Calibri" panose="020F0502020204030204" pitchFamily="34" charset="0"/>
                <a:cs typeface="Times New Roman" panose="02020603050405020304" pitchFamily="18" charset="0"/>
              </a:rPr>
              <a:t>In some mosques the </a:t>
            </a:r>
            <a:r>
              <a:rPr lang="en-GB" sz="1000" b="1" dirty="0" err="1">
                <a:effectLst/>
                <a:latin typeface="Gill Sans MT" panose="020B0502020104020203" pitchFamily="34" charset="77"/>
                <a:ea typeface="Calibri" panose="020F0502020204030204" pitchFamily="34" charset="0"/>
                <a:cs typeface="Times New Roman" panose="02020603050405020304" pitchFamily="18" charset="0"/>
              </a:rPr>
              <a:t>imans</a:t>
            </a:r>
            <a:r>
              <a:rPr lang="en-GB" sz="1000" b="1" dirty="0">
                <a:effectLst/>
                <a:latin typeface="Gill Sans MT" panose="020B0502020104020203" pitchFamily="34" charset="77"/>
                <a:ea typeface="Calibri" panose="020F0502020204030204" pitchFamily="34" charset="0"/>
                <a:cs typeface="Times New Roman" panose="02020603050405020304" pitchFamily="18" charset="0"/>
              </a:rPr>
              <a:t>, who are male, offer to lead the prayers for us. We insist that we should lead our own prayers.</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44" name="Flowchart: Alternate Process 33">
            <a:extLst>
              <a:ext uri="{FF2B5EF4-FFF2-40B4-BE49-F238E27FC236}">
                <a16:creationId xmlns:a16="http://schemas.microsoft.com/office/drawing/2014/main" id="{F3A811FE-7860-DF49-9B88-A75D3BE51C0F}"/>
              </a:ext>
            </a:extLst>
          </p:cNvPr>
          <p:cNvSpPr/>
          <p:nvPr/>
        </p:nvSpPr>
        <p:spPr>
          <a:xfrm>
            <a:off x="4367213" y="4871060"/>
            <a:ext cx="2009775" cy="2299696"/>
          </a:xfrm>
          <a:prstGeom prst="flowChartAlternateProcess">
            <a:avLst/>
          </a:prstGeom>
          <a:solidFill>
            <a:srgbClr val="E8258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000" b="1" dirty="0">
                <a:effectLst/>
                <a:latin typeface="Gill Sans MT" panose="020B0502020104020203" pitchFamily="34" charset="77"/>
                <a:ea typeface="Calibri" panose="020F0502020204030204" pitchFamily="34" charset="0"/>
                <a:cs typeface="Times New Roman" panose="02020603050405020304" pitchFamily="18" charset="0"/>
              </a:rPr>
              <a:t>We believe it is our duty to teach other women. We want to create communities centred on the mosque where women feel welcome and a sense of belonging.</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46" name="TextBox 45">
            <a:extLst>
              <a:ext uri="{FF2B5EF4-FFF2-40B4-BE49-F238E27FC236}">
                <a16:creationId xmlns:a16="http://schemas.microsoft.com/office/drawing/2014/main" id="{78AD1572-99A0-C94F-81B9-C5DF9F4C5E48}"/>
              </a:ext>
            </a:extLst>
          </p:cNvPr>
          <p:cNvSpPr txBox="1"/>
          <p:nvPr/>
        </p:nvSpPr>
        <p:spPr>
          <a:xfrm>
            <a:off x="1525962" y="7556118"/>
            <a:ext cx="4861616" cy="1666290"/>
          </a:xfrm>
          <a:prstGeom prst="rect">
            <a:avLst/>
          </a:prstGeom>
          <a:noFill/>
        </p:spPr>
        <p:txBody>
          <a:bodyPr wrap="square">
            <a:spAutoFit/>
          </a:bodyPr>
          <a:lstStyle/>
          <a:p>
            <a:pPr>
              <a:lnSpc>
                <a:spcPct val="107000"/>
              </a:lnSpc>
              <a:spcAft>
                <a:spcPts val="800"/>
              </a:spcAft>
            </a:pPr>
            <a:r>
              <a:rPr lang="en-GB" sz="1000" dirty="0">
                <a:effectLst/>
                <a:latin typeface="Gill Sans MT" panose="020B0502020104020203" pitchFamily="34" charset="77"/>
                <a:ea typeface="Calibri" panose="020F0502020204030204" pitchFamily="34" charset="0"/>
                <a:cs typeface="Times New Roman" panose="02020603050405020304" pitchFamily="18" charset="0"/>
              </a:rPr>
              <a:t>The women came from all sections of Egyptian society and from all age groups although most were between twenty and fifty. At one point there were so many women meeting in mosques that they became known as the </a:t>
            </a:r>
            <a:r>
              <a:rPr lang="en-GB" sz="1000" i="1" dirty="0">
                <a:effectLst/>
                <a:latin typeface="Gill Sans MT" panose="020B0502020104020203" pitchFamily="34" charset="77"/>
                <a:ea typeface="Calibri" panose="020F0502020204030204" pitchFamily="34" charset="0"/>
                <a:cs typeface="Times New Roman" panose="02020603050405020304" pitchFamily="18" charset="0"/>
              </a:rPr>
              <a:t>Women’s Mosque movement </a:t>
            </a:r>
            <a:r>
              <a:rPr lang="en-GB" sz="1000" dirty="0">
                <a:effectLst/>
                <a:latin typeface="Gill Sans MT" panose="020B0502020104020203" pitchFamily="34" charset="77"/>
                <a:ea typeface="Calibri" panose="020F0502020204030204" pitchFamily="34" charset="0"/>
                <a:cs typeface="Times New Roman" panose="02020603050405020304" pitchFamily="18" charset="0"/>
              </a:rPr>
              <a:t>and because the women were trying to become more religious, the group was sometimes called the </a:t>
            </a:r>
            <a:r>
              <a:rPr lang="en-GB" sz="1000" i="1" dirty="0">
                <a:effectLst/>
                <a:latin typeface="Gill Sans MT" panose="020B0502020104020203" pitchFamily="34" charset="77"/>
                <a:ea typeface="Calibri" panose="020F0502020204030204" pitchFamily="34" charset="0"/>
                <a:cs typeface="Times New Roman" panose="02020603050405020304" pitchFamily="18" charset="0"/>
              </a:rPr>
              <a:t>Piety Movement</a:t>
            </a:r>
            <a:r>
              <a:rPr lang="en-GB" sz="1000" dirty="0">
                <a:effectLst/>
                <a:latin typeface="Gill Sans MT" panose="020B0502020104020203" pitchFamily="34" charset="77"/>
                <a:ea typeface="Calibri" panose="020F0502020204030204" pitchFamily="34" charset="0"/>
                <a:cs typeface="Times New Roman" panose="02020603050405020304" pitchFamily="18" charset="0"/>
              </a:rPr>
              <a:t>. In some mosques the groups would be quite small but in others over 500 women would meet every week. </a:t>
            </a:r>
          </a:p>
          <a:p>
            <a:pPr>
              <a:lnSpc>
                <a:spcPct val="107000"/>
              </a:lnSpc>
              <a:spcAft>
                <a:spcPts val="800"/>
              </a:spcAft>
            </a:pPr>
            <a:r>
              <a:rPr lang="en-GB" sz="1000" dirty="0">
                <a:effectLst/>
                <a:latin typeface="Gill Sans MT" panose="020B0502020104020203" pitchFamily="34" charset="77"/>
                <a:ea typeface="Calibri" panose="020F0502020204030204" pitchFamily="34" charset="0"/>
                <a:cs typeface="Times New Roman" panose="02020603050405020304" pitchFamily="18" charset="0"/>
              </a:rPr>
              <a:t>The Women’s mosque movement is the first time in Egyptian history that such large numbers of women have gathered together.  It is the first time that women across the country have engaged in religious activity in mosques which are usually male centred. </a:t>
            </a:r>
          </a:p>
        </p:txBody>
      </p:sp>
      <p:sp>
        <p:nvSpPr>
          <p:cNvPr id="15" name="TextBox 14">
            <a:extLst>
              <a:ext uri="{FF2B5EF4-FFF2-40B4-BE49-F238E27FC236}">
                <a16:creationId xmlns:a16="http://schemas.microsoft.com/office/drawing/2014/main" id="{AEF3ED1B-A931-43A0-6CE6-EDABE9BBF6F0}"/>
              </a:ext>
            </a:extLst>
          </p:cNvPr>
          <p:cNvSpPr txBox="1"/>
          <p:nvPr/>
        </p:nvSpPr>
        <p:spPr>
          <a:xfrm>
            <a:off x="107671" y="5109376"/>
            <a:ext cx="1256365" cy="1384995"/>
          </a:xfrm>
          <a:prstGeom prst="rect">
            <a:avLst/>
          </a:prstGeom>
          <a:solidFill>
            <a:schemeClr val="bg2"/>
          </a:solidFill>
          <a:ln>
            <a:solidFill>
              <a:srgbClr val="E82587"/>
            </a:solidFill>
          </a:ln>
        </p:spPr>
        <p:txBody>
          <a:bodyPr wrap="square" rtlCol="0">
            <a:spAutoFit/>
          </a:bodyPr>
          <a:lstStyle/>
          <a:p>
            <a:r>
              <a:rPr lang="en-US" sz="1200" dirty="0"/>
              <a:t>Image search: Egyptian woman</a:t>
            </a:r>
          </a:p>
          <a:p>
            <a:endParaRPr lang="en-US" sz="1200" dirty="0"/>
          </a:p>
          <a:p>
            <a:endParaRPr lang="en-US" sz="1200" dirty="0"/>
          </a:p>
          <a:p>
            <a:endParaRPr lang="en-US" sz="1200" dirty="0"/>
          </a:p>
          <a:p>
            <a:endParaRPr lang="en-US" sz="1200" dirty="0"/>
          </a:p>
          <a:p>
            <a:endParaRPr lang="en-GB" sz="1200" dirty="0"/>
          </a:p>
        </p:txBody>
      </p:sp>
    </p:spTree>
    <p:extLst>
      <p:ext uri="{BB962C8B-B14F-4D97-AF65-F5344CB8AC3E}">
        <p14:creationId xmlns:p14="http://schemas.microsoft.com/office/powerpoint/2010/main" val="478472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a:extLst>
              <a:ext uri="{FF2B5EF4-FFF2-40B4-BE49-F238E27FC236}">
                <a16:creationId xmlns:a16="http://schemas.microsoft.com/office/drawing/2014/main" id="{B0CFFAC1-E60D-A145-81EE-669CB796701E}"/>
              </a:ext>
            </a:extLst>
          </p:cNvPr>
          <p:cNvSpPr/>
          <p:nvPr/>
        </p:nvSpPr>
        <p:spPr>
          <a:xfrm>
            <a:off x="537306" y="5569670"/>
            <a:ext cx="4137040" cy="3444628"/>
          </a:xfrm>
          <a:prstGeom prst="roundRect">
            <a:avLst>
              <a:gd name="adj" fmla="val 3533"/>
            </a:avLst>
          </a:prstGeom>
          <a:solidFill>
            <a:schemeClr val="bg1"/>
          </a:solidFill>
          <a:ln>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2E8CAA9-0A29-D14C-941B-26521D7AC205}"/>
              </a:ext>
            </a:extLst>
          </p:cNvPr>
          <p:cNvSpPr/>
          <p:nvPr/>
        </p:nvSpPr>
        <p:spPr>
          <a:xfrm>
            <a:off x="447109" y="426773"/>
            <a:ext cx="6222492" cy="1323439"/>
          </a:xfrm>
          <a:prstGeom prst="rect">
            <a:avLst/>
          </a:prstGeom>
        </p:spPr>
        <p:txBody>
          <a:bodyPr wrap="square">
            <a:spAutoFit/>
          </a:bodyPr>
          <a:lstStyle/>
          <a:p>
            <a:r>
              <a:rPr lang="en-US" b="1" dirty="0">
                <a:solidFill>
                  <a:srgbClr val="E82587"/>
                </a:solidFill>
                <a:latin typeface="Gill Sans MT" panose="020B0502020104020203" pitchFamily="34" charset="77"/>
              </a:rPr>
              <a:t>The Women’s Mosque Movement</a:t>
            </a:r>
          </a:p>
          <a:p>
            <a:endParaRPr lang="en-US" sz="1000" b="1" dirty="0">
              <a:solidFill>
                <a:srgbClr val="E82587"/>
              </a:solidFill>
              <a:latin typeface="Gill Sans MT" panose="020B0502020104020203" pitchFamily="34" charset="77"/>
            </a:endParaRPr>
          </a:p>
          <a:p>
            <a:r>
              <a:rPr lang="en-GB" sz="1000" dirty="0">
                <a:latin typeface="Gill Sans MT" panose="020B0502020104020203" pitchFamily="34" charset="77"/>
              </a:rPr>
              <a:t>In the late 1980s Egyptian women began to meet in mosques to discuss the Qur’an and to talk about what it meant to be a good Muslim woman. They would gather together to read and learn about the Qur'an themselves, rather than being taught by a male imam or scholar. A central issue for the women was how to apply the teachings of the Quran to their own lives and then to reflect on how they could change themselves.</a:t>
            </a:r>
          </a:p>
          <a:p>
            <a:endParaRPr lang="en-US" sz="1200" b="1" dirty="0">
              <a:solidFill>
                <a:srgbClr val="E82587"/>
              </a:solidFill>
              <a:latin typeface="Gill Sans MT" panose="020B0502020104020203" pitchFamily="34" charset="77"/>
            </a:endParaRPr>
          </a:p>
        </p:txBody>
      </p:sp>
      <p:sp>
        <p:nvSpPr>
          <p:cNvPr id="14" name="Content Placeholder 2">
            <a:extLst>
              <a:ext uri="{FF2B5EF4-FFF2-40B4-BE49-F238E27FC236}">
                <a16:creationId xmlns:a16="http://schemas.microsoft.com/office/drawing/2014/main" id="{96BACBC3-7C6A-A741-A9A8-9C8DD1E2962C}"/>
              </a:ext>
            </a:extLst>
          </p:cNvPr>
          <p:cNvSpPr txBox="1">
            <a:spLocks/>
          </p:cNvSpPr>
          <p:nvPr/>
        </p:nvSpPr>
        <p:spPr>
          <a:xfrm>
            <a:off x="573305" y="2512792"/>
            <a:ext cx="1785354" cy="1385062"/>
          </a:xfrm>
          <a:prstGeom prst="rect">
            <a:avLst/>
          </a:prstGeom>
          <a:noFill/>
        </p:spPr>
        <p:txBody>
          <a:bodyPr>
            <a:normAutofit/>
          </a:bodyPr>
          <a:lstStyle>
            <a:lvl1pPr marL="228600" indent="-228600" algn="l" defTabSz="914400" rtl="0" eaLnBrk="1" latinLnBrk="0" hangingPunct="1">
              <a:lnSpc>
                <a:spcPct val="90000"/>
              </a:lnSpc>
              <a:spcBef>
                <a:spcPts val="1000"/>
              </a:spcBef>
              <a:buClr>
                <a:schemeClr val="tx2"/>
              </a:buClr>
              <a:buFont typeface="Arial" panose="020B0604020202020204" pitchFamily="34" charset="0"/>
              <a:buChar char="•"/>
              <a:defRPr sz="2800" b="0" i="0" kern="1200">
                <a:solidFill>
                  <a:schemeClr val="tx1"/>
                </a:solidFill>
                <a:latin typeface="Gill Sans MT" panose="020B0502020104020203" pitchFamily="34" charset="77"/>
                <a:ea typeface="+mn-ea"/>
                <a:cs typeface="+mn-cs"/>
              </a:defRPr>
            </a:lvl1pPr>
            <a:lvl2pPr marL="685800" indent="-228600" algn="l" defTabSz="914400" rtl="0" eaLnBrk="1" latinLnBrk="0" hangingPunct="1">
              <a:lnSpc>
                <a:spcPct val="90000"/>
              </a:lnSpc>
              <a:spcBef>
                <a:spcPts val="500"/>
              </a:spcBef>
              <a:buClr>
                <a:schemeClr val="tx2"/>
              </a:buClr>
              <a:buFont typeface="Arial" panose="020B0604020202020204" pitchFamily="34" charset="0"/>
              <a:buChar char="•"/>
              <a:defRPr sz="2400" b="0" i="0" kern="1200">
                <a:solidFill>
                  <a:schemeClr val="tx1"/>
                </a:solidFill>
                <a:latin typeface="Gill Sans MT" panose="020B0502020104020203" pitchFamily="34" charset="77"/>
                <a:ea typeface="+mn-ea"/>
                <a:cs typeface="+mn-cs"/>
              </a:defRPr>
            </a:lvl2pPr>
            <a:lvl3pPr marL="1143000" indent="-228600" algn="l" defTabSz="914400" rtl="0" eaLnBrk="1" latinLnBrk="0" hangingPunct="1">
              <a:lnSpc>
                <a:spcPct val="90000"/>
              </a:lnSpc>
              <a:spcBef>
                <a:spcPts val="500"/>
              </a:spcBef>
              <a:buClr>
                <a:schemeClr val="tx2"/>
              </a:buClr>
              <a:buFont typeface="Arial" panose="020B0604020202020204" pitchFamily="34" charset="0"/>
              <a:buChar char="•"/>
              <a:defRPr sz="2000" b="0" i="0" kern="1200">
                <a:solidFill>
                  <a:schemeClr val="tx1"/>
                </a:solidFill>
                <a:latin typeface="Gill Sans MT" panose="020B0502020104020203" pitchFamily="34" charset="77"/>
                <a:ea typeface="+mn-ea"/>
                <a:cs typeface="+mn-cs"/>
              </a:defRPr>
            </a:lvl3pPr>
            <a:lvl4pPr marL="1600200" indent="-228600" algn="l" defTabSz="914400" rtl="0" eaLnBrk="1" latinLnBrk="0" hangingPunct="1">
              <a:lnSpc>
                <a:spcPct val="90000"/>
              </a:lnSpc>
              <a:spcBef>
                <a:spcPts val="500"/>
              </a:spcBef>
              <a:buClr>
                <a:schemeClr val="tx2"/>
              </a:buClr>
              <a:buFont typeface="Arial" panose="020B0604020202020204" pitchFamily="34" charset="0"/>
              <a:buChar char="•"/>
              <a:defRPr sz="1800" b="0" i="0" kern="1200">
                <a:solidFill>
                  <a:schemeClr val="tx1"/>
                </a:solidFill>
                <a:latin typeface="Gill Sans MT" panose="020B0502020104020203" pitchFamily="34" charset="77"/>
                <a:ea typeface="+mn-ea"/>
                <a:cs typeface="+mn-cs"/>
              </a:defRPr>
            </a:lvl4pPr>
            <a:lvl5pPr marL="2057400" indent="-228600" algn="l" defTabSz="914400" rtl="0" eaLnBrk="1" latinLnBrk="0" hangingPunct="1">
              <a:lnSpc>
                <a:spcPct val="90000"/>
              </a:lnSpc>
              <a:spcBef>
                <a:spcPts val="500"/>
              </a:spcBef>
              <a:buClr>
                <a:schemeClr val="tx2"/>
              </a:buClr>
              <a:buFont typeface="Arial" panose="020B0604020202020204" pitchFamily="34" charset="0"/>
              <a:buChar char="•"/>
              <a:defRPr sz="1800" b="0" i="0" kern="1200">
                <a:solidFill>
                  <a:schemeClr val="tx1"/>
                </a:solidFill>
                <a:latin typeface="Gill Sans MT" panose="020B05020201040202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1200" dirty="0">
                <a:ea typeface="Calibri" panose="020F0502020204030204" pitchFamily="34" charset="0"/>
                <a:cs typeface="Times New Roman" panose="02020603050405020304" pitchFamily="18" charset="0"/>
              </a:rPr>
              <a:t>Equal rights </a:t>
            </a:r>
          </a:p>
          <a:p>
            <a:pPr marL="0" indent="0" algn="ctr">
              <a:buFont typeface="Arial" panose="020B0604020202020204" pitchFamily="34" charset="0"/>
              <a:buNone/>
            </a:pPr>
            <a:r>
              <a:rPr lang="en-GB" sz="1200" dirty="0">
                <a:ea typeface="Calibri" panose="020F0502020204030204" pitchFamily="34" charset="0"/>
                <a:cs typeface="Times New Roman" panose="02020603050405020304" pitchFamily="18" charset="0"/>
              </a:rPr>
              <a:t>Reduce legal inequalities</a:t>
            </a:r>
          </a:p>
          <a:p>
            <a:pPr marL="0" indent="0" algn="ctr">
              <a:buFont typeface="Arial" panose="020B0604020202020204" pitchFamily="34" charset="0"/>
              <a:buNone/>
            </a:pPr>
            <a:r>
              <a:rPr lang="en-GB" sz="1200" dirty="0">
                <a:ea typeface="Calibri" panose="020F0502020204030204" pitchFamily="34" charset="0"/>
                <a:cs typeface="Times New Roman" panose="02020603050405020304" pitchFamily="18" charset="0"/>
              </a:rPr>
              <a:t>Raise awareness</a:t>
            </a:r>
          </a:p>
        </p:txBody>
      </p:sp>
      <p:sp>
        <p:nvSpPr>
          <p:cNvPr id="15" name="Content Placeholder 2">
            <a:extLst>
              <a:ext uri="{FF2B5EF4-FFF2-40B4-BE49-F238E27FC236}">
                <a16:creationId xmlns:a16="http://schemas.microsoft.com/office/drawing/2014/main" id="{970FCC55-4D56-CC48-8D11-77F01C90DFFC}"/>
              </a:ext>
            </a:extLst>
          </p:cNvPr>
          <p:cNvSpPr txBox="1">
            <a:spLocks/>
          </p:cNvSpPr>
          <p:nvPr/>
        </p:nvSpPr>
        <p:spPr>
          <a:xfrm>
            <a:off x="4674346" y="2393323"/>
            <a:ext cx="1612796" cy="1624000"/>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200" dirty="0">
                <a:latin typeface="Gill Sans MT" panose="020B0502020104020203" pitchFamily="34" charset="77"/>
                <a:ea typeface="Calibri" panose="020F0502020204030204" pitchFamily="34" charset="0"/>
                <a:cs typeface="Times New Roman" panose="02020603050405020304" pitchFamily="18" charset="0"/>
              </a:rPr>
              <a:t>Acknowledging patriarchy and oppressive social structures</a:t>
            </a:r>
          </a:p>
          <a:p>
            <a:pPr marL="0" indent="0" algn="ctr">
              <a:buNone/>
            </a:pPr>
            <a:r>
              <a:rPr lang="en-GB" sz="1200" dirty="0">
                <a:latin typeface="Gill Sans MT" panose="020B0502020104020203" pitchFamily="34" charset="77"/>
                <a:ea typeface="Calibri" panose="020F0502020204030204" pitchFamily="34" charset="0"/>
                <a:cs typeface="Times New Roman" panose="02020603050405020304" pitchFamily="18" charset="0"/>
              </a:rPr>
              <a:t>Overturning oppression</a:t>
            </a:r>
            <a:endParaRPr lang="en-GB" sz="1200" dirty="0">
              <a:latin typeface="Gill Sans MT" panose="020B0502020104020203" pitchFamily="34" charset="77"/>
            </a:endParaRPr>
          </a:p>
        </p:txBody>
      </p:sp>
      <p:sp>
        <p:nvSpPr>
          <p:cNvPr id="16" name="Oval 15">
            <a:extLst>
              <a:ext uri="{FF2B5EF4-FFF2-40B4-BE49-F238E27FC236}">
                <a16:creationId xmlns:a16="http://schemas.microsoft.com/office/drawing/2014/main" id="{CCA94844-90F6-434F-8D53-08880150B856}"/>
              </a:ext>
            </a:extLst>
          </p:cNvPr>
          <p:cNvSpPr/>
          <p:nvPr/>
        </p:nvSpPr>
        <p:spPr>
          <a:xfrm>
            <a:off x="347794" y="1816761"/>
            <a:ext cx="2268617" cy="2261630"/>
          </a:xfrm>
          <a:prstGeom prst="ellipse">
            <a:avLst/>
          </a:prstGeom>
          <a:noFill/>
          <a:ln w="38100">
            <a:solidFill>
              <a:srgbClr val="E8258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17" name="TextBox 16">
            <a:extLst>
              <a:ext uri="{FF2B5EF4-FFF2-40B4-BE49-F238E27FC236}">
                <a16:creationId xmlns:a16="http://schemas.microsoft.com/office/drawing/2014/main" id="{BFF7A45A-8A44-004C-B0D4-37DCE205A0C1}"/>
              </a:ext>
            </a:extLst>
          </p:cNvPr>
          <p:cNvSpPr txBox="1"/>
          <p:nvPr/>
        </p:nvSpPr>
        <p:spPr>
          <a:xfrm>
            <a:off x="-633246" y="4332042"/>
            <a:ext cx="4318416" cy="307777"/>
          </a:xfrm>
          <a:prstGeom prst="rect">
            <a:avLst/>
          </a:prstGeom>
          <a:noFill/>
        </p:spPr>
        <p:txBody>
          <a:bodyPr wrap="square" rtlCol="0">
            <a:spAutoFit/>
          </a:bodyPr>
          <a:lstStyle/>
          <a:p>
            <a:pPr algn="ctr"/>
            <a:r>
              <a:rPr lang="en-US" sz="1400" b="1" dirty="0">
                <a:latin typeface="Gill Sans MT" panose="020B0502020104020203" pitchFamily="34" charset="77"/>
              </a:rPr>
              <a:t>LIBERAL FEMINISM</a:t>
            </a:r>
            <a:endParaRPr lang="en-GB" sz="1400" b="1" dirty="0">
              <a:latin typeface="Gill Sans MT" panose="020B0502020104020203" pitchFamily="34" charset="77"/>
            </a:endParaRPr>
          </a:p>
        </p:txBody>
      </p:sp>
      <p:sp>
        <p:nvSpPr>
          <p:cNvPr id="18" name="Oval 17">
            <a:extLst>
              <a:ext uri="{FF2B5EF4-FFF2-40B4-BE49-F238E27FC236}">
                <a16:creationId xmlns:a16="http://schemas.microsoft.com/office/drawing/2014/main" id="{F669983E-068A-BF44-97AB-1E34182FAA21}"/>
              </a:ext>
            </a:extLst>
          </p:cNvPr>
          <p:cNvSpPr/>
          <p:nvPr/>
        </p:nvSpPr>
        <p:spPr>
          <a:xfrm>
            <a:off x="4369524" y="1842401"/>
            <a:ext cx="2268617" cy="2261630"/>
          </a:xfrm>
          <a:prstGeom prst="ellipse">
            <a:avLst/>
          </a:prstGeom>
          <a:noFill/>
          <a:ln w="38100">
            <a:solidFill>
              <a:srgbClr val="E8258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19" name="TextBox 18">
            <a:extLst>
              <a:ext uri="{FF2B5EF4-FFF2-40B4-BE49-F238E27FC236}">
                <a16:creationId xmlns:a16="http://schemas.microsoft.com/office/drawing/2014/main" id="{4BAC5998-370F-4D4A-A6D2-65AC0AFCFDFF}"/>
              </a:ext>
            </a:extLst>
          </p:cNvPr>
          <p:cNvSpPr txBox="1"/>
          <p:nvPr/>
        </p:nvSpPr>
        <p:spPr>
          <a:xfrm>
            <a:off x="3321536" y="4332042"/>
            <a:ext cx="4318416" cy="307777"/>
          </a:xfrm>
          <a:prstGeom prst="rect">
            <a:avLst/>
          </a:prstGeom>
          <a:noFill/>
        </p:spPr>
        <p:txBody>
          <a:bodyPr wrap="square" rtlCol="0">
            <a:spAutoFit/>
          </a:bodyPr>
          <a:lstStyle/>
          <a:p>
            <a:pPr algn="ctr"/>
            <a:r>
              <a:rPr lang="en-US" sz="1400" b="1" dirty="0">
                <a:latin typeface="Gill Sans MT" panose="020B0502020104020203" pitchFamily="34" charset="77"/>
              </a:rPr>
              <a:t>RADICAL FEMINISM</a:t>
            </a:r>
            <a:endParaRPr lang="en-GB" sz="1400" b="1" dirty="0">
              <a:latin typeface="Gill Sans MT" panose="020B0502020104020203" pitchFamily="34" charset="77"/>
            </a:endParaRPr>
          </a:p>
        </p:txBody>
      </p:sp>
      <p:sp>
        <p:nvSpPr>
          <p:cNvPr id="20" name="Oval 19">
            <a:extLst>
              <a:ext uri="{FF2B5EF4-FFF2-40B4-BE49-F238E27FC236}">
                <a16:creationId xmlns:a16="http://schemas.microsoft.com/office/drawing/2014/main" id="{6F4A5973-165F-1A4A-A0E9-169C1AF71BBB}"/>
              </a:ext>
            </a:extLst>
          </p:cNvPr>
          <p:cNvSpPr/>
          <p:nvPr/>
        </p:nvSpPr>
        <p:spPr>
          <a:xfrm>
            <a:off x="2358659" y="1842401"/>
            <a:ext cx="2268617" cy="2261630"/>
          </a:xfrm>
          <a:prstGeom prst="ellipse">
            <a:avLst/>
          </a:prstGeom>
          <a:noFill/>
          <a:ln w="38100">
            <a:solidFill>
              <a:srgbClr val="E82587"/>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21" name="TextBox 20">
            <a:extLst>
              <a:ext uri="{FF2B5EF4-FFF2-40B4-BE49-F238E27FC236}">
                <a16:creationId xmlns:a16="http://schemas.microsoft.com/office/drawing/2014/main" id="{7408FFB4-33DA-9443-AC78-9662DB11F131}"/>
              </a:ext>
            </a:extLst>
          </p:cNvPr>
          <p:cNvSpPr txBox="1"/>
          <p:nvPr/>
        </p:nvSpPr>
        <p:spPr>
          <a:xfrm>
            <a:off x="2743292" y="2465384"/>
            <a:ext cx="1491852" cy="1015663"/>
          </a:xfrm>
          <a:prstGeom prst="rect">
            <a:avLst/>
          </a:prstGeom>
          <a:noFill/>
        </p:spPr>
        <p:txBody>
          <a:bodyPr wrap="square" rtlCol="0">
            <a:spAutoFit/>
          </a:bodyPr>
          <a:lstStyle/>
          <a:p>
            <a:pPr algn="ctr"/>
            <a:r>
              <a:rPr lang="en-US" sz="1200" dirty="0">
                <a:latin typeface="Gill Sans MT" panose="020B0502020104020203" pitchFamily="34" charset="77"/>
              </a:rPr>
              <a:t>Legal equality</a:t>
            </a:r>
          </a:p>
          <a:p>
            <a:pPr algn="ctr"/>
            <a:r>
              <a:rPr lang="en-US" sz="1200" dirty="0">
                <a:latin typeface="Gill Sans MT" panose="020B0502020104020203" pitchFamily="34" charset="77"/>
              </a:rPr>
              <a:t>Right to work</a:t>
            </a:r>
          </a:p>
          <a:p>
            <a:pPr algn="ctr"/>
            <a:r>
              <a:rPr lang="en-US" sz="1200" dirty="0">
                <a:latin typeface="Gill Sans MT" panose="020B0502020104020203" pitchFamily="34" charset="77"/>
              </a:rPr>
              <a:t>Right to decide how to live, act, dress and behave</a:t>
            </a:r>
          </a:p>
        </p:txBody>
      </p:sp>
      <p:sp>
        <p:nvSpPr>
          <p:cNvPr id="22" name="TextBox 21">
            <a:extLst>
              <a:ext uri="{FF2B5EF4-FFF2-40B4-BE49-F238E27FC236}">
                <a16:creationId xmlns:a16="http://schemas.microsoft.com/office/drawing/2014/main" id="{33F0FAF4-CA11-B44A-93E4-D81FD901EF59}"/>
              </a:ext>
            </a:extLst>
          </p:cNvPr>
          <p:cNvSpPr txBox="1"/>
          <p:nvPr/>
        </p:nvSpPr>
        <p:spPr>
          <a:xfrm>
            <a:off x="1269792" y="4332042"/>
            <a:ext cx="4318416" cy="307777"/>
          </a:xfrm>
          <a:prstGeom prst="rect">
            <a:avLst/>
          </a:prstGeom>
          <a:noFill/>
        </p:spPr>
        <p:txBody>
          <a:bodyPr wrap="square" rtlCol="0">
            <a:spAutoFit/>
          </a:bodyPr>
          <a:lstStyle/>
          <a:p>
            <a:pPr algn="ctr"/>
            <a:r>
              <a:rPr lang="en-US" sz="1400" b="1" dirty="0">
                <a:latin typeface="Gill Sans MT" panose="020B0502020104020203" pitchFamily="34" charset="77"/>
              </a:rPr>
              <a:t>SHARED</a:t>
            </a:r>
            <a:endParaRPr lang="en-GB" sz="1400" b="1" dirty="0">
              <a:latin typeface="Gill Sans MT" panose="020B0502020104020203" pitchFamily="34" charset="77"/>
            </a:endParaRPr>
          </a:p>
        </p:txBody>
      </p:sp>
      <p:graphicFrame>
        <p:nvGraphicFramePr>
          <p:cNvPr id="23" name="Table 5">
            <a:extLst>
              <a:ext uri="{FF2B5EF4-FFF2-40B4-BE49-F238E27FC236}">
                <a16:creationId xmlns:a16="http://schemas.microsoft.com/office/drawing/2014/main" id="{A95195BA-6879-3343-BDD1-50644859CD8C}"/>
              </a:ext>
            </a:extLst>
          </p:cNvPr>
          <p:cNvGraphicFramePr>
            <a:graphicFrameLocks noGrp="1"/>
          </p:cNvGraphicFramePr>
          <p:nvPr>
            <p:extLst>
              <p:ext uri="{D42A27DB-BD31-4B8C-83A1-F6EECF244321}">
                <p14:modId xmlns:p14="http://schemas.microsoft.com/office/powerpoint/2010/main" val="2908799481"/>
              </p:ext>
            </p:extLst>
          </p:nvPr>
        </p:nvGraphicFramePr>
        <p:xfrm>
          <a:off x="537306" y="5573568"/>
          <a:ext cx="4137040" cy="3440729"/>
        </p:xfrm>
        <a:graphic>
          <a:graphicData uri="http://schemas.openxmlformats.org/drawingml/2006/table">
            <a:tbl>
              <a:tblPr firstRow="1" bandRow="1">
                <a:tableStyleId>{5940675A-B579-460E-94D1-54222C63F5DA}</a:tableStyleId>
              </a:tblPr>
              <a:tblGrid>
                <a:gridCol w="2057552">
                  <a:extLst>
                    <a:ext uri="{9D8B030D-6E8A-4147-A177-3AD203B41FA5}">
                      <a16:colId xmlns:a16="http://schemas.microsoft.com/office/drawing/2014/main" val="2036281026"/>
                    </a:ext>
                  </a:extLst>
                </a:gridCol>
                <a:gridCol w="2079488">
                  <a:extLst>
                    <a:ext uri="{9D8B030D-6E8A-4147-A177-3AD203B41FA5}">
                      <a16:colId xmlns:a16="http://schemas.microsoft.com/office/drawing/2014/main" val="2445651784"/>
                    </a:ext>
                  </a:extLst>
                </a:gridCol>
              </a:tblGrid>
              <a:tr h="1540728">
                <a:tc>
                  <a:txBody>
                    <a:bodyPr/>
                    <a:lstStyle/>
                    <a:p>
                      <a:r>
                        <a:rPr lang="en-GB" sz="1000" b="0" kern="1200" dirty="0">
                          <a:solidFill>
                            <a:schemeClr val="tx1"/>
                          </a:solidFill>
                          <a:effectLst/>
                          <a:latin typeface="Gill Sans MT" panose="020B0502020104020203" pitchFamily="34" charset="77"/>
                        </a:rPr>
                        <a:t>There are many types of Muslim feminists. Some Muslim women call themselves feminists, some are liberal or radical feminists. Some are Islamic feminists. </a:t>
                      </a:r>
                      <a:endParaRPr lang="en-GB" sz="1000" b="0" dirty="0">
                        <a:latin typeface="Gill Sans MT" panose="020B0502020104020203" pitchFamily="34" charset="77"/>
                      </a:endParaRPr>
                    </a:p>
                  </a:txBody>
                  <a:tcPr marL="66760" marR="66760" marT="33380" marB="33380" anchor="ctr">
                    <a:lnL w="12700" cmpd="sng">
                      <a:noFill/>
                    </a:lnL>
                    <a:lnR w="12700" cap="flat" cmpd="sng" algn="ctr">
                      <a:solidFill>
                        <a:srgbClr val="E82587"/>
                      </a:solidFill>
                      <a:prstDash val="solid"/>
                      <a:round/>
                      <a:headEnd type="none" w="med" len="med"/>
                      <a:tailEnd type="none" w="med" len="med"/>
                    </a:lnR>
                    <a:lnT w="12700" cmpd="sng">
                      <a:noFill/>
                    </a:lnT>
                    <a:lnB w="12700" cap="flat" cmpd="sng" algn="ctr">
                      <a:solidFill>
                        <a:srgbClr val="E82587"/>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00" b="0" kern="1200" dirty="0">
                          <a:solidFill>
                            <a:schemeClr val="tx1"/>
                          </a:solidFill>
                          <a:effectLst/>
                          <a:latin typeface="Gill Sans MT" panose="020B0502020104020203" pitchFamily="34" charset="77"/>
                        </a:rPr>
                        <a:t>From an Islamic perspective, Western feminism reflects the concerns of women in secular societies.</a:t>
                      </a:r>
                    </a:p>
                    <a:p>
                      <a:r>
                        <a:rPr lang="en-GB" sz="1000" b="0" kern="1200" dirty="0">
                          <a:solidFill>
                            <a:schemeClr val="tx1"/>
                          </a:solidFill>
                          <a:effectLst/>
                          <a:latin typeface="Gill Sans MT" panose="020B0502020104020203" pitchFamily="34" charset="77"/>
                        </a:rPr>
                        <a:t>Western feminism can be seen as limited. </a:t>
                      </a:r>
                      <a:endParaRPr lang="en-GB" sz="1000" b="0" dirty="0">
                        <a:latin typeface="Gill Sans MT" panose="020B0502020104020203" pitchFamily="34" charset="77"/>
                      </a:endParaRPr>
                    </a:p>
                  </a:txBody>
                  <a:tcPr marL="66760" marR="66760" marT="33380" marB="33380" anchor="ctr">
                    <a:lnL w="12700" cap="flat" cmpd="sng" algn="ctr">
                      <a:solidFill>
                        <a:srgbClr val="E82587"/>
                      </a:solidFill>
                      <a:prstDash val="solid"/>
                      <a:round/>
                      <a:headEnd type="none" w="med" len="med"/>
                      <a:tailEnd type="none" w="med" len="med"/>
                    </a:lnL>
                    <a:lnR w="12700" cmpd="sng">
                      <a:noFill/>
                    </a:lnR>
                    <a:lnT w="12700" cmpd="sng">
                      <a:noFill/>
                    </a:lnT>
                    <a:lnB w="12700" cap="flat" cmpd="sng" algn="ctr">
                      <a:solidFill>
                        <a:srgbClr val="E825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08991872"/>
                  </a:ext>
                </a:extLst>
              </a:tr>
              <a:tr h="1900001">
                <a:tc>
                  <a:txBody>
                    <a:bodyPr/>
                    <a:lstStyle/>
                    <a:p>
                      <a:r>
                        <a:rPr lang="en-GB" sz="1000" kern="1200" dirty="0">
                          <a:solidFill>
                            <a:schemeClr val="tx1"/>
                          </a:solidFill>
                          <a:effectLst/>
                          <a:latin typeface="Gill Sans MT" panose="020B0502020104020203" pitchFamily="34" charset="77"/>
                        </a:rPr>
                        <a:t>The Qur’an and Hadith can be interpreted in different ways, some privilege justice and fairness for women in a Muslim context. </a:t>
                      </a:r>
                    </a:p>
                    <a:p>
                      <a:r>
                        <a:rPr lang="en-GB" sz="1000" kern="1200" dirty="0">
                          <a:solidFill>
                            <a:schemeClr val="tx1"/>
                          </a:solidFill>
                          <a:effectLst/>
                          <a:latin typeface="Gill Sans MT" panose="020B0502020104020203" pitchFamily="34" charset="77"/>
                        </a:rPr>
                        <a:t>Some interpretations promote equal  but different roles for the sexes. </a:t>
                      </a:r>
                      <a:endParaRPr lang="en-GB" sz="1000" dirty="0">
                        <a:latin typeface="Gill Sans MT" panose="020B0502020104020203" pitchFamily="34" charset="77"/>
                      </a:endParaRPr>
                    </a:p>
                  </a:txBody>
                  <a:tcPr marL="66760" marR="66760" marT="33380" marB="33380" anchor="ctr">
                    <a:lnL w="12700" cmpd="sng">
                      <a:noFill/>
                    </a:lnL>
                    <a:lnR w="12700" cap="flat" cmpd="sng" algn="ctr">
                      <a:solidFill>
                        <a:srgbClr val="E82587"/>
                      </a:solidFill>
                      <a:prstDash val="solid"/>
                      <a:round/>
                      <a:headEnd type="none" w="med" len="med"/>
                      <a:tailEnd type="none" w="med" len="med"/>
                    </a:lnR>
                    <a:lnT w="12700" cap="flat" cmpd="sng" algn="ctr">
                      <a:solidFill>
                        <a:srgbClr val="E82587"/>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GB" sz="1000" kern="1200" dirty="0">
                          <a:solidFill>
                            <a:schemeClr val="tx1"/>
                          </a:solidFill>
                          <a:effectLst/>
                          <a:latin typeface="Gill Sans MT" panose="020B0502020104020203" pitchFamily="34" charset="77"/>
                        </a:rPr>
                        <a:t>Some Western feminists see feminism and Islam as a contradiction. </a:t>
                      </a:r>
                      <a:r>
                        <a:rPr lang="en-GB" sz="1000" kern="1200" dirty="0" err="1">
                          <a:solidFill>
                            <a:schemeClr val="tx1"/>
                          </a:solidFill>
                          <a:effectLst/>
                          <a:latin typeface="Gill Sans MT" panose="020B0502020104020203" pitchFamily="34" charset="77"/>
                        </a:rPr>
                        <a:t>Eg</a:t>
                      </a:r>
                      <a:r>
                        <a:rPr lang="en-GB" sz="1000" kern="1200" dirty="0">
                          <a:solidFill>
                            <a:schemeClr val="tx1"/>
                          </a:solidFill>
                          <a:effectLst/>
                          <a:latin typeface="Gill Sans MT" panose="020B0502020104020203" pitchFamily="34" charset="77"/>
                        </a:rPr>
                        <a:t>, wearing the veil oppresses women. </a:t>
                      </a:r>
                    </a:p>
                    <a:p>
                      <a:r>
                        <a:rPr lang="en-GB" sz="1000" kern="1200" dirty="0">
                          <a:solidFill>
                            <a:schemeClr val="tx1"/>
                          </a:solidFill>
                          <a:effectLst/>
                          <a:latin typeface="Gill Sans MT" panose="020B0502020104020203" pitchFamily="34" charset="77"/>
                        </a:rPr>
                        <a:t>However Muslim feminists argue that when they chose to wear the veil, they are exercising free will. </a:t>
                      </a:r>
                      <a:endParaRPr lang="en-GB" sz="1000" dirty="0">
                        <a:latin typeface="Gill Sans MT" panose="020B0502020104020203" pitchFamily="34" charset="77"/>
                      </a:endParaRPr>
                    </a:p>
                  </a:txBody>
                  <a:tcPr marL="66760" marR="66760" marT="33380" marB="33380" anchor="ctr">
                    <a:lnL w="12700" cap="flat" cmpd="sng" algn="ctr">
                      <a:solidFill>
                        <a:srgbClr val="E82587"/>
                      </a:solidFill>
                      <a:prstDash val="solid"/>
                      <a:round/>
                      <a:headEnd type="none" w="med" len="med"/>
                      <a:tailEnd type="none" w="med" len="med"/>
                    </a:lnL>
                    <a:lnR w="12700" cmpd="sng">
                      <a:noFill/>
                    </a:lnR>
                    <a:lnT w="12700" cap="flat" cmpd="sng" algn="ctr">
                      <a:solidFill>
                        <a:srgbClr val="E82587"/>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88053136"/>
                  </a:ext>
                </a:extLst>
              </a:tr>
            </a:tbl>
          </a:graphicData>
        </a:graphic>
      </p:graphicFrame>
      <p:sp>
        <p:nvSpPr>
          <p:cNvPr id="24" name="TextBox 23">
            <a:extLst>
              <a:ext uri="{FF2B5EF4-FFF2-40B4-BE49-F238E27FC236}">
                <a16:creationId xmlns:a16="http://schemas.microsoft.com/office/drawing/2014/main" id="{A7A2697D-83D8-0249-808C-6C96C76F7A85}"/>
              </a:ext>
            </a:extLst>
          </p:cNvPr>
          <p:cNvSpPr txBox="1"/>
          <p:nvPr/>
        </p:nvSpPr>
        <p:spPr>
          <a:xfrm>
            <a:off x="4842105" y="5569669"/>
            <a:ext cx="1807883" cy="1323439"/>
          </a:xfrm>
          <a:prstGeom prst="rect">
            <a:avLst/>
          </a:prstGeom>
          <a:noFill/>
          <a:ln>
            <a:noFill/>
          </a:ln>
        </p:spPr>
        <p:txBody>
          <a:bodyPr wrap="square" rtlCol="0">
            <a:spAutoFit/>
          </a:bodyPr>
          <a:lstStyle/>
          <a:p>
            <a:r>
              <a:rPr lang="en-GB" sz="1000" dirty="0">
                <a:effectLst/>
                <a:latin typeface="Gill Sans MT" panose="020B0502020104020203" pitchFamily="34" charset="77"/>
                <a:ea typeface="Calibri" panose="020F0502020204030204" pitchFamily="34" charset="0"/>
                <a:cs typeface="Times New Roman" panose="02020603050405020304" pitchFamily="18" charset="0"/>
              </a:rPr>
              <a:t>Writers like Saba Mahmood argue that Western feminists ignore the way many Muslim women are working out what it means to be a woman on their own terms. Western feminists is only one form of feminis</a:t>
            </a:r>
            <a:r>
              <a:rPr lang="en-GB" sz="1000" dirty="0">
                <a:latin typeface="Gill Sans MT" panose="020B0502020104020203" pitchFamily="34" charset="77"/>
                <a:ea typeface="Calibri" panose="020F0502020204030204" pitchFamily="34" charset="0"/>
                <a:cs typeface="Times New Roman" panose="02020603050405020304" pitchFamily="18" charset="0"/>
              </a:rPr>
              <a:t>m.</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28" name="TextBox 27">
            <a:extLst>
              <a:ext uri="{FF2B5EF4-FFF2-40B4-BE49-F238E27FC236}">
                <a16:creationId xmlns:a16="http://schemas.microsoft.com/office/drawing/2014/main" id="{BC0C466E-CCFE-344A-B54E-95C9D70CEC1C}"/>
              </a:ext>
            </a:extLst>
          </p:cNvPr>
          <p:cNvSpPr txBox="1"/>
          <p:nvPr/>
        </p:nvSpPr>
        <p:spPr>
          <a:xfrm>
            <a:off x="485582" y="5007372"/>
            <a:ext cx="4141694" cy="369332"/>
          </a:xfrm>
          <a:prstGeom prst="rect">
            <a:avLst/>
          </a:prstGeom>
          <a:noFill/>
        </p:spPr>
        <p:txBody>
          <a:bodyPr wrap="square">
            <a:spAutoFit/>
          </a:bodyPr>
          <a:lstStyle/>
          <a:p>
            <a:r>
              <a:rPr lang="en-US" b="1" dirty="0">
                <a:solidFill>
                  <a:srgbClr val="E82587"/>
                </a:solidFill>
                <a:latin typeface="Gill Sans MT" panose="020B0502020104020203" pitchFamily="34" charset="77"/>
              </a:rPr>
              <a:t>Muslim Feminism</a:t>
            </a:r>
          </a:p>
        </p:txBody>
      </p:sp>
    </p:spTree>
    <p:extLst>
      <p:ext uri="{BB962C8B-B14F-4D97-AF65-F5344CB8AC3E}">
        <p14:creationId xmlns:p14="http://schemas.microsoft.com/office/powerpoint/2010/main" val="7490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additive="base">
                                        <p:cTn id="13" dur="500" fill="hold"/>
                                        <p:tgtEl>
                                          <p:spTgt spid="21"/>
                                        </p:tgtEl>
                                        <p:attrNameLst>
                                          <p:attrName>ppt_x</p:attrName>
                                        </p:attrNameLst>
                                      </p:cBhvr>
                                      <p:tavLst>
                                        <p:tav tm="0">
                                          <p:val>
                                            <p:strVal val="#ppt_x"/>
                                          </p:val>
                                        </p:tav>
                                        <p:tav tm="100000">
                                          <p:val>
                                            <p:strVal val="#ppt_x"/>
                                          </p:val>
                                        </p:tav>
                                      </p:tavLst>
                                    </p:anim>
                                    <p:anim calcmode="lin" valueType="num">
                                      <p:cBhvr additive="base">
                                        <p:cTn id="1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ppt_x"/>
                                          </p:val>
                                        </p:tav>
                                        <p:tav tm="100000">
                                          <p:val>
                                            <p:strVal val="#ppt_x"/>
                                          </p:val>
                                        </p:tav>
                                      </p:tavLst>
                                    </p:anim>
                                    <p:anim calcmode="lin" valueType="num">
                                      <p:cBhvr additive="base">
                                        <p:cTn id="2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p:bldP spid="22"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4" ma:contentTypeDescription="Create a new document." ma:contentTypeScope="" ma:versionID="91c7e43317cf3fe01dda806635ea97fb">
  <xsd:schema xmlns:xsd="http://www.w3.org/2001/XMLSchema" xmlns:xs="http://www.w3.org/2001/XMLSchema" xmlns:p="http://schemas.microsoft.com/office/2006/metadata/properties" xmlns:ns2="3daa3796-40a0-4fe0-acc9-e99f93d22791" xmlns:ns3="699b7773-a9c6-4390-9b00-6e425b8b77a1" targetNamespace="http://schemas.microsoft.com/office/2006/metadata/properties" ma:root="true" ma:fieldsID="7278492afea5bacf4ee71972057ea41a" ns2:_="" ns3:_="">
    <xsd:import namespace="3daa3796-40a0-4fe0-acc9-e99f93d22791"/>
    <xsd:import namespace="699b7773-a9c6-4390-9b00-6e425b8b77a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73442f9-f3bd-4a47-a334-1d70acc40e1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99b7773-a9c6-4390-9b00-6e425b8b77a1"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ef5af666-d48c-4617-8b6f-563a4d4922fd}" ma:internalName="TaxCatchAll" ma:showField="CatchAllData" ma:web="699b7773-a9c6-4390-9b00-6e425b8b77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32650D-4D6B-4063-9CCB-ACE0BF337FC6}"/>
</file>

<file path=customXml/itemProps2.xml><?xml version="1.0" encoding="utf-8"?>
<ds:datastoreItem xmlns:ds="http://schemas.openxmlformats.org/officeDocument/2006/customXml" ds:itemID="{76E9239B-5D21-4345-AE6D-43D0A1791098}"/>
</file>

<file path=docProps/app.xml><?xml version="1.0" encoding="utf-8"?>
<Properties xmlns="http://schemas.openxmlformats.org/officeDocument/2006/extended-properties" xmlns:vt="http://schemas.openxmlformats.org/officeDocument/2006/docPropsVTypes">
  <Template>Office Theme</Template>
  <TotalTime>98</TotalTime>
  <Words>1022</Words>
  <Application>Microsoft Office PowerPoint</Application>
  <PresentationFormat>Custom</PresentationFormat>
  <Paragraphs>72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Gill Sans MT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MATCH REPORT Sonny Liston Vs Cassius Clay   February 25th 1964</dc:title>
  <dc:creator>Rachel Hancock</dc:creator>
  <cp:lastModifiedBy>Kate Christopher</cp:lastModifiedBy>
  <cp:revision>11</cp:revision>
  <dcterms:created xsi:type="dcterms:W3CDTF">2021-09-13T14:16:46Z</dcterms:created>
  <dcterms:modified xsi:type="dcterms:W3CDTF">2022-07-10T17:59:44Z</dcterms:modified>
</cp:coreProperties>
</file>