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2587"/>
    <a:srgbClr val="F39762"/>
    <a:srgbClr val="A88C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34ECC2-FC36-2842-99DF-D4265DE941EF}" v="1" dt="2021-10-14T10:19:28.6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26"/>
  </p:normalViewPr>
  <p:slideViewPr>
    <p:cSldViewPr snapToGrid="0" snapToObjects="1">
      <p:cViewPr varScale="1">
        <p:scale>
          <a:sx n="76" d="100"/>
          <a:sy n="76" d="100"/>
        </p:scale>
        <p:origin x="31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pic>
        <p:nvPicPr>
          <p:cNvPr id="7" name="Picture 6" descr="A picture containing shape&#10;&#10;Description automatically generated">
            <a:extLst>
              <a:ext uri="{FF2B5EF4-FFF2-40B4-BE49-F238E27FC236}">
                <a16:creationId xmlns:a16="http://schemas.microsoft.com/office/drawing/2014/main" id="{70D8271E-DBE1-1C4E-BFDB-2BE3E663E914}"/>
              </a:ext>
            </a:extLst>
          </p:cNvPr>
          <p:cNvPicPr>
            <a:picLocks noChangeAspect="1"/>
          </p:cNvPicPr>
          <p:nvPr userDrawn="1"/>
        </p:nvPicPr>
        <p:blipFill>
          <a:blip r:embed="rId2"/>
          <a:stretch>
            <a:fillRect/>
          </a:stretch>
        </p:blipFill>
        <p:spPr>
          <a:xfrm>
            <a:off x="0" y="0"/>
            <a:ext cx="6858000" cy="3857625"/>
          </a:xfrm>
          <a:prstGeom prst="rect">
            <a:avLst/>
          </a:prstGeom>
        </p:spPr>
      </p:pic>
    </p:spTree>
    <p:extLst>
      <p:ext uri="{BB962C8B-B14F-4D97-AF65-F5344CB8AC3E}">
        <p14:creationId xmlns:p14="http://schemas.microsoft.com/office/powerpoint/2010/main" val="812213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73236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69550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5900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91EA7F9-6C0B-9742-B481-72F8E7B2560E}"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70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91EA7F9-6C0B-9742-B481-72F8E7B2560E}" type="datetimeFigureOut">
              <a:rPr lang="en-US" smtClean="0"/>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90219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9022"/>
            <a:ext cx="2901255"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9022"/>
            <a:ext cx="2915543"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91EA7F9-6C0B-9742-B481-72F8E7B2560E}" type="datetimeFigureOut">
              <a:rPr lang="en-US" smtClean="0"/>
              <a:t>6/29/2022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157713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91EA7F9-6C0B-9742-B481-72F8E7B2560E}" type="datetimeFigureOut">
              <a:rPr lang="en-US" smtClean="0"/>
              <a:t>6/29/2022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1189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EA7F9-6C0B-9742-B481-72F8E7B2560E}" type="datetimeFigureOut">
              <a:rPr lang="en-US" smtClean="0"/>
              <a:t>6/29/2022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400666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86744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95207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391EA7F9-6C0B-9742-B481-72F8E7B2560E}" type="datetimeFigureOut">
              <a:rPr lang="en-US" smtClean="0"/>
              <a:t>6/29/2022</a:t>
            </a:fld>
            <a:endParaRPr lang="en-US"/>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036E8D65-CF49-CD40-A105-E255D902B9DB}" type="slidenum">
              <a:rPr lang="en-US" smtClean="0"/>
              <a:t>‹#›</a:t>
            </a:fld>
            <a:endParaRPr lang="en-US"/>
          </a:p>
        </p:txBody>
      </p:sp>
    </p:spTree>
    <p:extLst>
      <p:ext uri="{BB962C8B-B14F-4D97-AF65-F5344CB8AC3E}">
        <p14:creationId xmlns:p14="http://schemas.microsoft.com/office/powerpoint/2010/main" val="4226445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b="0" i="0" kern="1200">
          <a:solidFill>
            <a:schemeClr val="tx1"/>
          </a:solidFill>
          <a:latin typeface="Gill Sans MT" panose="020B0502020104020203" pitchFamily="34"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Gill Sans MT" panose="020B0502020104020203" pitchFamily="34"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Gill Sans MT" panose="020B0502020104020203" pitchFamily="34"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3447586-9ECF-0A4B-A3FA-12CC29ACAB84}"/>
              </a:ext>
            </a:extLst>
          </p:cNvPr>
          <p:cNvSpPr/>
          <p:nvPr/>
        </p:nvSpPr>
        <p:spPr>
          <a:xfrm>
            <a:off x="233172" y="359319"/>
            <a:ext cx="6222492" cy="462178"/>
          </a:xfrm>
          <a:prstGeom prst="rect">
            <a:avLst/>
          </a:prstGeom>
        </p:spPr>
        <p:txBody>
          <a:bodyPr wrap="square">
            <a:spAutoFit/>
          </a:bodyPr>
          <a:lstStyle/>
          <a:p>
            <a:pPr>
              <a:lnSpc>
                <a:spcPct val="107000"/>
              </a:lnSpc>
              <a:spcAft>
                <a:spcPts val="800"/>
              </a:spcAft>
            </a:pPr>
            <a:r>
              <a:rPr lang="en-US" sz="2400" b="1" dirty="0">
                <a:solidFill>
                  <a:srgbClr val="E82587"/>
                </a:solidFill>
                <a:latin typeface="Gill Sans MT" panose="020B0502020104020203" pitchFamily="34" charset="77"/>
                <a:ea typeface="Calibri" panose="020F0502020204030204" pitchFamily="34" charset="0"/>
                <a:cs typeface="Times New Roman" panose="02020603050405020304" pitchFamily="18" charset="0"/>
              </a:rPr>
              <a:t>Vietnam Diary</a:t>
            </a:r>
            <a:endParaRPr lang="en-GB" sz="2400" b="1" dirty="0">
              <a:solidFill>
                <a:srgbClr val="E82587"/>
              </a:solidFill>
              <a:latin typeface="Gill Sans MT" panose="020B0502020104020203" pitchFamily="34" charset="77"/>
              <a:ea typeface="Calibri" panose="020F0502020204030204" pitchFamily="34" charset="0"/>
              <a:cs typeface="Times New Roman" panose="02020603050405020304" pitchFamily="18" charset="0"/>
            </a:endParaRPr>
          </a:p>
        </p:txBody>
      </p:sp>
      <p:sp>
        <p:nvSpPr>
          <p:cNvPr id="23" name="Rounded Rectangle 22">
            <a:extLst>
              <a:ext uri="{FF2B5EF4-FFF2-40B4-BE49-F238E27FC236}">
                <a16:creationId xmlns:a16="http://schemas.microsoft.com/office/drawing/2014/main" id="{9BA2FC1D-6A13-6E4F-86CD-C61FC41B3703}"/>
              </a:ext>
            </a:extLst>
          </p:cNvPr>
          <p:cNvSpPr/>
          <p:nvPr/>
        </p:nvSpPr>
        <p:spPr>
          <a:xfrm>
            <a:off x="249665" y="932688"/>
            <a:ext cx="3106183" cy="8759952"/>
          </a:xfrm>
          <a:prstGeom prst="roundRect">
            <a:avLst>
              <a:gd name="adj" fmla="val 4650"/>
            </a:avLst>
          </a:prstGeom>
          <a:solidFill>
            <a:schemeClr val="bg1"/>
          </a:solidFill>
          <a:ln w="28575">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950" b="1" dirty="0">
                <a:solidFill>
                  <a:schemeClr val="tx1"/>
                </a:solidFill>
                <a:latin typeface="Gill Sans MT" panose="020B0502020104020203" pitchFamily="34" charset="77"/>
              </a:rPr>
              <a:t>Viet Cong Fighter </a:t>
            </a:r>
            <a:endParaRPr lang="en-GB" sz="950" b="1" dirty="0">
              <a:solidFill>
                <a:schemeClr val="tx1"/>
              </a:solidFill>
              <a:latin typeface="Gill Sans MT" panose="020B0502020104020203" pitchFamily="34" charset="77"/>
            </a:endParaRPr>
          </a:p>
          <a:p>
            <a:endParaRPr lang="en-US" sz="950" dirty="0">
              <a:solidFill>
                <a:schemeClr val="tx1"/>
              </a:solidFill>
              <a:latin typeface="Courier New" panose="02070309020205020404" pitchFamily="49" charset="0"/>
              <a:cs typeface="Courier New" panose="02070309020205020404" pitchFamily="49" charset="0"/>
            </a:endParaRPr>
          </a:p>
          <a:p>
            <a:r>
              <a:rPr lang="en-US" sz="950" dirty="0">
                <a:solidFill>
                  <a:schemeClr val="tx1"/>
                </a:solidFill>
                <a:latin typeface="Courier New" panose="02070309020205020404" pitchFamily="49" charset="0"/>
                <a:cs typeface="Courier New" panose="02070309020205020404" pitchFamily="49" charset="0"/>
              </a:rPr>
              <a:t>We have had no peace in Vietnam. The French invaded in the late 1800s and we were controlled from France. Then Japan invaded in the Second World War. After the war, instead of independence, we were given back to France! However we were sick of foreign rulers and mounted a war for independence. In the 1950s fighting against the French rulers was in full swing. Who knows what would have happened, but then the USA stepped in on the side of France.  </a:t>
            </a:r>
            <a:endParaRPr lang="en-GB" sz="950" dirty="0">
              <a:solidFill>
                <a:schemeClr val="tx1"/>
              </a:solidFill>
              <a:latin typeface="Courier New" panose="02070309020205020404" pitchFamily="49" charset="0"/>
              <a:cs typeface="Courier New" panose="02070309020205020404" pitchFamily="49" charset="0"/>
            </a:endParaRPr>
          </a:p>
          <a:p>
            <a:endParaRPr lang="en-US" sz="950" dirty="0">
              <a:solidFill>
                <a:schemeClr val="tx1"/>
              </a:solidFill>
              <a:latin typeface="Courier New" panose="02070309020205020404" pitchFamily="49" charset="0"/>
              <a:cs typeface="Courier New" panose="02070309020205020404" pitchFamily="49" charset="0"/>
            </a:endParaRPr>
          </a:p>
          <a:p>
            <a:r>
              <a:rPr lang="en-US" sz="950" dirty="0">
                <a:solidFill>
                  <a:schemeClr val="tx1"/>
                </a:solidFill>
                <a:latin typeface="Courier New" panose="02070309020205020404" pitchFamily="49" charset="0"/>
                <a:cs typeface="Courier New" panose="02070309020205020404" pitchFamily="49" charset="0"/>
              </a:rPr>
              <a:t>Why did the USA intervene in our independence movement? They are terrified of Communism. They hate and fear Communism more than anything. You see, the North of our country has fallen under Chinese influence. China, that’s right, a huge, powerful and obsessively Communist country. </a:t>
            </a:r>
            <a:endParaRPr lang="en-GB" sz="950" dirty="0">
              <a:solidFill>
                <a:schemeClr val="tx1"/>
              </a:solidFill>
              <a:latin typeface="Courier New" panose="02070309020205020404" pitchFamily="49" charset="0"/>
              <a:cs typeface="Courier New" panose="02070309020205020404" pitchFamily="49" charset="0"/>
            </a:endParaRPr>
          </a:p>
          <a:p>
            <a:r>
              <a:rPr lang="en-US" sz="950" dirty="0">
                <a:solidFill>
                  <a:schemeClr val="tx1"/>
                </a:solidFill>
                <a:latin typeface="Courier New" panose="02070309020205020404" pitchFamily="49" charset="0"/>
                <a:cs typeface="Courier New" panose="02070309020205020404" pitchFamily="49" charset="0"/>
              </a:rPr>
              <a:t>The French have left now and the Americans are still here, still trying to control us. They are determined not to let Communism spread. The man they want to lead us is unpopular and corrupt, we could never support him. In fact the whole government cannot be trusted. They take American money and allow their own people to be killed. They should protect us, not just allow more foreign invaders to walk through the door. Only the Viet Cong are fighting America and the Vietnamese government. They are Communist, but more than that, they want Vietnam to be governed for the Vietnamese people. This is why I have joined the Viet Cong. I don’t care so much about Communism, I just want my country to be free from foreign meddling. </a:t>
            </a:r>
            <a:endParaRPr lang="en-GB" sz="950" dirty="0">
              <a:solidFill>
                <a:schemeClr val="tx1"/>
              </a:solidFill>
              <a:latin typeface="Courier New" panose="02070309020205020404" pitchFamily="49" charset="0"/>
              <a:cs typeface="Courier New" panose="02070309020205020404" pitchFamily="49" charset="0"/>
            </a:endParaRPr>
          </a:p>
          <a:p>
            <a:endParaRPr lang="en-US" sz="950" dirty="0">
              <a:solidFill>
                <a:schemeClr val="tx1"/>
              </a:solidFill>
              <a:latin typeface="Courier New" panose="02070309020205020404" pitchFamily="49" charset="0"/>
              <a:cs typeface="Courier New" panose="02070309020205020404" pitchFamily="49" charset="0"/>
            </a:endParaRPr>
          </a:p>
          <a:p>
            <a:r>
              <a:rPr lang="en-US" sz="950" dirty="0">
                <a:solidFill>
                  <a:schemeClr val="tx1"/>
                </a:solidFill>
                <a:latin typeface="Courier New" panose="02070309020205020404" pitchFamily="49" charset="0"/>
                <a:cs typeface="Courier New" panose="02070309020205020404" pitchFamily="49" charset="0"/>
              </a:rPr>
              <a:t>We have nothing like the resources of the Americans; no tanks, helicopters, heavy guns or planes. We just have our desire for freedom. We are waging a war they cannot win. In the fields, in the villages, in the jungle; we wait, we fire single bullets from doorways or the tops of trees. They don’t </a:t>
            </a:r>
            <a:r>
              <a:rPr lang="en-US" sz="950" dirty="0" err="1">
                <a:solidFill>
                  <a:schemeClr val="tx1"/>
                </a:solidFill>
                <a:latin typeface="Courier New" panose="02070309020205020404" pitchFamily="49" charset="0"/>
                <a:cs typeface="Courier New" panose="02070309020205020404" pitchFamily="49" charset="0"/>
              </a:rPr>
              <a:t>realise</a:t>
            </a:r>
            <a:r>
              <a:rPr lang="en-US" sz="950" dirty="0">
                <a:solidFill>
                  <a:schemeClr val="tx1"/>
                </a:solidFill>
                <a:latin typeface="Courier New" panose="02070309020205020404" pitchFamily="49" charset="0"/>
                <a:cs typeface="Courier New" panose="02070309020205020404" pitchFamily="49" charset="0"/>
              </a:rPr>
              <a:t> we are there until their comrades fall dead beside them. They do not know where we are or how to attack us. We blend in. This is our country and we want it back. </a:t>
            </a:r>
            <a:endParaRPr lang="en-GB" sz="950" dirty="0">
              <a:solidFill>
                <a:schemeClr val="tx1"/>
              </a:solidFill>
              <a:latin typeface="Courier New" panose="02070309020205020404" pitchFamily="49" charset="0"/>
              <a:cs typeface="Courier New" panose="02070309020205020404" pitchFamily="49" charset="0"/>
            </a:endParaRPr>
          </a:p>
        </p:txBody>
      </p:sp>
      <p:sp>
        <p:nvSpPr>
          <p:cNvPr id="9" name="Rounded Rectangle 8">
            <a:extLst>
              <a:ext uri="{FF2B5EF4-FFF2-40B4-BE49-F238E27FC236}">
                <a16:creationId xmlns:a16="http://schemas.microsoft.com/office/drawing/2014/main" id="{E5E4CF99-42D6-594B-9FAB-6C099337539E}"/>
              </a:ext>
            </a:extLst>
          </p:cNvPr>
          <p:cNvSpPr/>
          <p:nvPr/>
        </p:nvSpPr>
        <p:spPr>
          <a:xfrm>
            <a:off x="3512277" y="932688"/>
            <a:ext cx="3106183" cy="8253704"/>
          </a:xfrm>
          <a:prstGeom prst="roundRect">
            <a:avLst>
              <a:gd name="adj" fmla="val 4650"/>
            </a:avLst>
          </a:prstGeom>
          <a:solidFill>
            <a:schemeClr val="bg1"/>
          </a:solidFill>
          <a:ln w="28575">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950" b="1" dirty="0">
                <a:solidFill>
                  <a:schemeClr val="tx1"/>
                </a:solidFill>
                <a:latin typeface="Gill Sans MT" panose="020B0502020104020203" pitchFamily="34" charset="77"/>
              </a:rPr>
              <a:t>American </a:t>
            </a:r>
            <a:r>
              <a:rPr lang="en-GB" sz="950" b="1" dirty="0" err="1">
                <a:solidFill>
                  <a:schemeClr val="tx1"/>
                </a:solidFill>
                <a:latin typeface="Gill Sans MT" panose="020B0502020104020203" pitchFamily="34" charset="77"/>
              </a:rPr>
              <a:t>Soilder</a:t>
            </a:r>
            <a:endParaRPr lang="en-GB" sz="950" b="1" dirty="0">
              <a:solidFill>
                <a:schemeClr val="tx1"/>
              </a:solidFill>
              <a:latin typeface="Gill Sans MT" panose="020B0502020104020203" pitchFamily="34" charset="77"/>
            </a:endParaRPr>
          </a:p>
          <a:p>
            <a:endParaRPr lang="en-US" sz="950" dirty="0">
              <a:solidFill>
                <a:schemeClr val="tx1"/>
              </a:solidFill>
              <a:latin typeface="Courier New" panose="02070309020205020404" pitchFamily="49" charset="0"/>
              <a:cs typeface="Courier New" panose="02070309020205020404" pitchFamily="49" charset="0"/>
            </a:endParaRPr>
          </a:p>
          <a:p>
            <a:r>
              <a:rPr lang="en-US" sz="950" dirty="0">
                <a:solidFill>
                  <a:schemeClr val="tx1"/>
                </a:solidFill>
                <a:latin typeface="Courier New" panose="02070309020205020404" pitchFamily="49" charset="0"/>
                <a:cs typeface="Courier New" panose="02070309020205020404" pitchFamily="49" charset="0"/>
              </a:rPr>
              <a:t>What am I doing here?</a:t>
            </a:r>
            <a:endParaRPr lang="en-GB" sz="950" dirty="0">
              <a:solidFill>
                <a:schemeClr val="tx1"/>
              </a:solidFill>
              <a:latin typeface="Courier New" panose="02070309020205020404" pitchFamily="49" charset="0"/>
              <a:cs typeface="Courier New" panose="02070309020205020404" pitchFamily="49" charset="0"/>
            </a:endParaRPr>
          </a:p>
          <a:p>
            <a:endParaRPr lang="en-US" sz="950" dirty="0">
              <a:solidFill>
                <a:schemeClr val="tx1"/>
              </a:solidFill>
              <a:latin typeface="Courier New" panose="02070309020205020404" pitchFamily="49" charset="0"/>
              <a:cs typeface="Courier New" panose="02070309020205020404" pitchFamily="49" charset="0"/>
            </a:endParaRPr>
          </a:p>
          <a:p>
            <a:r>
              <a:rPr lang="en-US" sz="950" dirty="0">
                <a:solidFill>
                  <a:schemeClr val="tx1"/>
                </a:solidFill>
                <a:latin typeface="Courier New" panose="02070309020205020404" pitchFamily="49" charset="0"/>
                <a:cs typeface="Courier New" panose="02070309020205020404" pitchFamily="49" charset="0"/>
              </a:rPr>
              <a:t>We are destroying this beautiful country and killing these gentle people. I am not a politician. I am a soldier. I signed up as soon as I heard about the war. I want to fight for my country- it is an </a:t>
            </a:r>
            <a:r>
              <a:rPr lang="en-US" sz="950" dirty="0" err="1">
                <a:solidFill>
                  <a:schemeClr val="tx1"/>
                </a:solidFill>
                <a:latin typeface="Courier New" panose="02070309020205020404" pitchFamily="49" charset="0"/>
                <a:cs typeface="Courier New" panose="02070309020205020404" pitchFamily="49" charset="0"/>
              </a:rPr>
              <a:t>honour</a:t>
            </a:r>
            <a:r>
              <a:rPr lang="en-US" sz="950" dirty="0">
                <a:solidFill>
                  <a:schemeClr val="tx1"/>
                </a:solidFill>
                <a:latin typeface="Courier New" panose="02070309020205020404" pitchFamily="49" charset="0"/>
                <a:cs typeface="Courier New" panose="02070309020205020404" pitchFamily="49" charset="0"/>
              </a:rPr>
              <a:t>. But the more time Is spend here I am doubting the Generals more and more. </a:t>
            </a:r>
            <a:endParaRPr lang="en-GB" sz="950" dirty="0">
              <a:solidFill>
                <a:schemeClr val="tx1"/>
              </a:solidFill>
              <a:latin typeface="Courier New" panose="02070309020205020404" pitchFamily="49" charset="0"/>
              <a:cs typeface="Courier New" panose="02070309020205020404" pitchFamily="49" charset="0"/>
            </a:endParaRPr>
          </a:p>
          <a:p>
            <a:r>
              <a:rPr lang="en-US" sz="950" dirty="0">
                <a:solidFill>
                  <a:schemeClr val="tx1"/>
                </a:solidFill>
                <a:latin typeface="Courier New" panose="02070309020205020404" pitchFamily="49" charset="0"/>
                <a:cs typeface="Courier New" panose="02070309020205020404" pitchFamily="49" charset="0"/>
              </a:rPr>
              <a:t>For a start- what will we gain even if we manage to destroy the Viet Cong? A devastated, angry population which will have no love for America. Yes they might be Communist, but what real harm will that do us?</a:t>
            </a:r>
            <a:endParaRPr lang="en-GB" sz="950" dirty="0">
              <a:solidFill>
                <a:schemeClr val="tx1"/>
              </a:solidFill>
              <a:latin typeface="Courier New" panose="02070309020205020404" pitchFamily="49" charset="0"/>
              <a:cs typeface="Courier New" panose="02070309020205020404" pitchFamily="49" charset="0"/>
            </a:endParaRPr>
          </a:p>
          <a:p>
            <a:r>
              <a:rPr lang="en-US" sz="950" dirty="0">
                <a:solidFill>
                  <a:schemeClr val="tx1"/>
                </a:solidFill>
                <a:latin typeface="Courier New" panose="02070309020205020404" pitchFamily="49" charset="0"/>
                <a:cs typeface="Courier New" panose="02070309020205020404" pitchFamily="49" charset="0"/>
              </a:rPr>
              <a:t>The Generals say we must prevent the ‘domino affect’- if South Vietnam becomes Communist, as North Vietnam has done, then all the surrounding countries will fall. </a:t>
            </a:r>
            <a:endParaRPr lang="en-GB" sz="950" dirty="0">
              <a:solidFill>
                <a:schemeClr val="tx1"/>
              </a:solidFill>
              <a:latin typeface="Courier New" panose="02070309020205020404" pitchFamily="49" charset="0"/>
              <a:cs typeface="Courier New" panose="02070309020205020404" pitchFamily="49" charset="0"/>
            </a:endParaRPr>
          </a:p>
          <a:p>
            <a:endParaRPr lang="en-US" sz="950" dirty="0">
              <a:solidFill>
                <a:schemeClr val="tx1"/>
              </a:solidFill>
              <a:latin typeface="Courier New" panose="02070309020205020404" pitchFamily="49" charset="0"/>
              <a:cs typeface="Courier New" panose="02070309020205020404" pitchFamily="49" charset="0"/>
            </a:endParaRPr>
          </a:p>
          <a:p>
            <a:r>
              <a:rPr lang="en-US" sz="950" dirty="0">
                <a:solidFill>
                  <a:schemeClr val="tx1"/>
                </a:solidFill>
                <a:latin typeface="Courier New" panose="02070309020205020404" pitchFamily="49" charset="0"/>
                <a:cs typeface="Courier New" panose="02070309020205020404" pitchFamily="49" charset="0"/>
              </a:rPr>
              <a:t>I get this, I do, but it is so far away from America. Really, what is the harm? </a:t>
            </a:r>
            <a:endParaRPr lang="en-GB" sz="950" dirty="0">
              <a:solidFill>
                <a:schemeClr val="tx1"/>
              </a:solidFill>
              <a:latin typeface="Courier New" panose="02070309020205020404" pitchFamily="49" charset="0"/>
              <a:cs typeface="Courier New" panose="02070309020205020404" pitchFamily="49" charset="0"/>
            </a:endParaRPr>
          </a:p>
          <a:p>
            <a:endParaRPr lang="en-US" sz="950" dirty="0">
              <a:solidFill>
                <a:schemeClr val="tx1"/>
              </a:solidFill>
              <a:latin typeface="Courier New" panose="02070309020205020404" pitchFamily="49" charset="0"/>
              <a:cs typeface="Courier New" panose="02070309020205020404" pitchFamily="49" charset="0"/>
            </a:endParaRPr>
          </a:p>
          <a:p>
            <a:r>
              <a:rPr lang="en-US" sz="950" dirty="0">
                <a:solidFill>
                  <a:schemeClr val="tx1"/>
                </a:solidFill>
                <a:latin typeface="Courier New" panose="02070309020205020404" pitchFamily="49" charset="0"/>
                <a:cs typeface="Courier New" panose="02070309020205020404" pitchFamily="49" charset="0"/>
              </a:rPr>
              <a:t>And fighting in this place is a living hell. They hide in the rice fields and jungle. They shoot at us, when we turn around we can’t see anyone. Our nerves are shredded. </a:t>
            </a:r>
            <a:endParaRPr lang="en-GB" sz="950" dirty="0">
              <a:solidFill>
                <a:schemeClr val="tx1"/>
              </a:solidFill>
              <a:latin typeface="Courier New" panose="02070309020205020404" pitchFamily="49" charset="0"/>
              <a:cs typeface="Courier New" panose="02070309020205020404" pitchFamily="49" charset="0"/>
            </a:endParaRPr>
          </a:p>
          <a:p>
            <a:endParaRPr lang="en-US" sz="950" dirty="0">
              <a:solidFill>
                <a:schemeClr val="tx1"/>
              </a:solidFill>
              <a:latin typeface="Courier New" panose="02070309020205020404" pitchFamily="49" charset="0"/>
              <a:cs typeface="Courier New" panose="02070309020205020404" pitchFamily="49" charset="0"/>
            </a:endParaRPr>
          </a:p>
          <a:p>
            <a:r>
              <a:rPr lang="en-US" sz="950" dirty="0">
                <a:solidFill>
                  <a:schemeClr val="tx1"/>
                </a:solidFill>
                <a:latin typeface="Courier New" panose="02070309020205020404" pitchFamily="49" charset="0"/>
                <a:cs typeface="Courier New" panose="02070309020205020404" pitchFamily="49" charset="0"/>
              </a:rPr>
              <a:t>We get a tip-off that the Cong are in a village, we march down, storm in with our guns and grenades, to find a woman sweeping a hut with a baby strapped to her back and an old man dozes in the sun outside. Who gave us the tip? Whoever it is can’t be found. </a:t>
            </a:r>
            <a:endParaRPr lang="en-GB" sz="950" dirty="0">
              <a:solidFill>
                <a:schemeClr val="tx1"/>
              </a:solidFill>
              <a:latin typeface="Courier New" panose="02070309020205020404" pitchFamily="49" charset="0"/>
              <a:cs typeface="Courier New" panose="02070309020205020404" pitchFamily="49" charset="0"/>
            </a:endParaRPr>
          </a:p>
          <a:p>
            <a:endParaRPr lang="en-US" sz="950" dirty="0">
              <a:solidFill>
                <a:schemeClr val="tx1"/>
              </a:solidFill>
              <a:latin typeface="Courier New" panose="02070309020205020404" pitchFamily="49" charset="0"/>
              <a:cs typeface="Courier New" panose="02070309020205020404" pitchFamily="49" charset="0"/>
            </a:endParaRPr>
          </a:p>
          <a:p>
            <a:r>
              <a:rPr lang="en-US" sz="950" dirty="0">
                <a:solidFill>
                  <a:schemeClr val="tx1"/>
                </a:solidFill>
                <a:latin typeface="Courier New" panose="02070309020205020404" pitchFamily="49" charset="0"/>
                <a:cs typeface="Courier New" panose="02070309020205020404" pitchFamily="49" charset="0"/>
              </a:rPr>
              <a:t>Last week in another sector they dumped some chemical from the helicopters over the jungle. It stank, it burned your eyes from a mile away. God help anyone stuck in that jungle. After about half an hour the leaves and creepers seemed to have melted. We burned the jungle with that filth! </a:t>
            </a:r>
            <a:endParaRPr lang="en-GB" sz="950" dirty="0">
              <a:solidFill>
                <a:schemeClr val="tx1"/>
              </a:solidFill>
              <a:latin typeface="Courier New" panose="02070309020205020404" pitchFamily="49" charset="0"/>
              <a:cs typeface="Courier New" panose="02070309020205020404" pitchFamily="49" charset="0"/>
            </a:endParaRPr>
          </a:p>
          <a:p>
            <a:r>
              <a:rPr lang="en-US" sz="950" dirty="0">
                <a:solidFill>
                  <a:schemeClr val="tx1"/>
                </a:solidFill>
                <a:latin typeface="Courier New" panose="02070309020205020404" pitchFamily="49" charset="0"/>
                <a:cs typeface="Courier New" panose="02070309020205020404" pitchFamily="49" charset="0"/>
              </a:rPr>
              <a:t>We are destroying this country. No good can come of this. </a:t>
            </a:r>
            <a:endParaRPr lang="en-GB" sz="950" dirty="0">
              <a:solidFill>
                <a:schemeClr val="tx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68855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4" ma:contentTypeDescription="Create a new document." ma:contentTypeScope="" ma:versionID="91c7e43317cf3fe01dda806635ea97fb">
  <xsd:schema xmlns:xsd="http://www.w3.org/2001/XMLSchema" xmlns:xs="http://www.w3.org/2001/XMLSchema" xmlns:p="http://schemas.microsoft.com/office/2006/metadata/properties" xmlns:ns2="3daa3796-40a0-4fe0-acc9-e99f93d22791" xmlns:ns3="699b7773-a9c6-4390-9b00-6e425b8b77a1" targetNamespace="http://schemas.microsoft.com/office/2006/metadata/properties" ma:root="true" ma:fieldsID="7278492afea5bacf4ee71972057ea41a" ns2:_="" ns3:_="">
    <xsd:import namespace="3daa3796-40a0-4fe0-acc9-e99f93d22791"/>
    <xsd:import namespace="699b7773-a9c6-4390-9b00-6e425b8b77a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73442f9-f3bd-4a47-a334-1d70acc40e1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9b7773-a9c6-4390-9b00-6e425b8b77a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f5af666-d48c-4617-8b6f-563a4d4922fd}" ma:internalName="TaxCatchAll" ma:showField="CatchAllData" ma:web="699b7773-a9c6-4390-9b00-6e425b8b7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8B2B60-AE30-450F-8CBA-ADD3F0EA9043}"/>
</file>

<file path=customXml/itemProps2.xml><?xml version="1.0" encoding="utf-8"?>
<ds:datastoreItem xmlns:ds="http://schemas.openxmlformats.org/officeDocument/2006/customXml" ds:itemID="{F0D94D11-3465-4CDA-A349-A283281421A9}"/>
</file>

<file path=docProps/app.xml><?xml version="1.0" encoding="utf-8"?>
<Properties xmlns="http://schemas.openxmlformats.org/officeDocument/2006/extended-properties" xmlns:vt="http://schemas.openxmlformats.org/officeDocument/2006/docPropsVTypes">
  <Template>Office Theme</Template>
  <TotalTime>50</TotalTime>
  <Words>741</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Courier New</vt:lpstr>
      <vt:lpstr>Gill Sans MT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 REPORT Sonny Liston Vs Cassius Clay   February 25th 1964</dc:title>
  <dc:creator>Rachel Hancock</dc:creator>
  <cp:lastModifiedBy>Kate Christopher</cp:lastModifiedBy>
  <cp:revision>4</cp:revision>
  <dcterms:created xsi:type="dcterms:W3CDTF">2021-09-13T14:16:46Z</dcterms:created>
  <dcterms:modified xsi:type="dcterms:W3CDTF">2022-06-29T07:32:59Z</dcterms:modified>
</cp:coreProperties>
</file>