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7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2587"/>
    <a:srgbClr val="F39762"/>
    <a:srgbClr val="A88C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2B1A96-30CE-0C4B-9BCC-C7B03215309F}" v="1" dt="2021-10-14T10:24:01.6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608"/>
    <p:restoredTop sz="94626"/>
  </p:normalViewPr>
  <p:slideViewPr>
    <p:cSldViewPr snapToGrid="0" snapToObjects="1">
      <p:cViewPr varScale="1">
        <p:scale>
          <a:sx n="45" d="100"/>
          <a:sy n="45" d="100"/>
        </p:scale>
        <p:origin x="199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451"/>
            <a:ext cx="5829300" cy="3449308"/>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3778"/>
            <a:ext cx="5143500" cy="2392040"/>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812213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3732363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87"/>
            <a:ext cx="1478756" cy="8396223"/>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87"/>
            <a:ext cx="4350544" cy="839622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2695508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359009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70019"/>
            <a:ext cx="5915025" cy="4121281"/>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30289"/>
            <a:ext cx="5915025" cy="2167284"/>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91EA7F9-6C0B-9742-B481-72F8E7B2560E}"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40700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436"/>
            <a:ext cx="2914650" cy="628627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436"/>
            <a:ext cx="2914650" cy="628627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391EA7F9-6C0B-9742-B481-72F8E7B2560E}" type="datetimeFigureOut">
              <a:rPr lang="en-US" smtClean="0"/>
              <a:t>7/1/2022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902193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90"/>
            <a:ext cx="5915025" cy="1915009"/>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736"/>
            <a:ext cx="2901255" cy="119028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9022"/>
            <a:ext cx="2901255" cy="53230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736"/>
            <a:ext cx="2915543" cy="119028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9022"/>
            <a:ext cx="2915543" cy="53230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391EA7F9-6C0B-9742-B481-72F8E7B2560E}" type="datetimeFigureOut">
              <a:rPr lang="en-US" smtClean="0"/>
              <a:t>7/1/2022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1577135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391EA7F9-6C0B-9742-B481-72F8E7B2560E}" type="datetimeFigureOut">
              <a:rPr lang="en-US" smtClean="0"/>
              <a:t>7/1/2022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4011890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1EA7F9-6C0B-9742-B481-72F8E7B2560E}" type="datetimeFigureOut">
              <a:rPr lang="en-US" smtClean="0"/>
              <a:t>7/1/2022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3400666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506"/>
            <a:ext cx="2211884" cy="2311771"/>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511"/>
            <a:ext cx="3471863" cy="704080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2276"/>
            <a:ext cx="2211884" cy="550651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391EA7F9-6C0B-9742-B481-72F8E7B2560E}" type="datetimeFigureOut">
              <a:rPr lang="en-US" smtClean="0"/>
              <a:t>7/1/2022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867445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506"/>
            <a:ext cx="2211884" cy="2311771"/>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511"/>
            <a:ext cx="3471863" cy="704080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2276"/>
            <a:ext cx="2211884" cy="550651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391EA7F9-6C0B-9742-B481-72F8E7B2560E}" type="datetimeFigureOut">
              <a:rPr lang="en-US" smtClean="0"/>
              <a:t>7/1/2022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2952079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90"/>
            <a:ext cx="5915025" cy="1915009"/>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436"/>
            <a:ext cx="5915025" cy="628627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2869"/>
            <a:ext cx="1543050" cy="527487"/>
          </a:xfrm>
          <a:prstGeom prst="rect">
            <a:avLst/>
          </a:prstGeom>
        </p:spPr>
        <p:txBody>
          <a:bodyPr vert="horz" lIns="91440" tIns="45720" rIns="91440" bIns="45720" rtlCol="0" anchor="ctr"/>
          <a:lstStyle>
            <a:lvl1pPr algn="l">
              <a:defRPr sz="900">
                <a:solidFill>
                  <a:schemeClr val="tx1">
                    <a:tint val="75000"/>
                  </a:schemeClr>
                </a:solidFill>
              </a:defRPr>
            </a:lvl1pPr>
          </a:lstStyle>
          <a:p>
            <a:fld id="{391EA7F9-6C0B-9742-B481-72F8E7B2560E}" type="datetimeFigureOut">
              <a:rPr lang="en-US" smtClean="0"/>
              <a:t>7/1/2022</a:t>
            </a:fld>
            <a:endParaRPr lang="en-US"/>
          </a:p>
        </p:txBody>
      </p:sp>
      <p:sp>
        <p:nvSpPr>
          <p:cNvPr id="5" name="Footer Placeholder 4"/>
          <p:cNvSpPr>
            <a:spLocks noGrp="1"/>
          </p:cNvSpPr>
          <p:nvPr>
            <p:ph type="ftr" sz="quarter" idx="3"/>
          </p:nvPr>
        </p:nvSpPr>
        <p:spPr>
          <a:xfrm>
            <a:off x="2271713" y="9182869"/>
            <a:ext cx="2314575" cy="527487"/>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2869"/>
            <a:ext cx="1543050" cy="527487"/>
          </a:xfrm>
          <a:prstGeom prst="rect">
            <a:avLst/>
          </a:prstGeom>
        </p:spPr>
        <p:txBody>
          <a:bodyPr vert="horz" lIns="91440" tIns="45720" rIns="91440" bIns="45720" rtlCol="0" anchor="ctr"/>
          <a:lstStyle>
            <a:lvl1pPr algn="r">
              <a:defRPr sz="900">
                <a:solidFill>
                  <a:schemeClr val="tx1">
                    <a:tint val="75000"/>
                  </a:schemeClr>
                </a:solidFill>
              </a:defRPr>
            </a:lvl1pPr>
          </a:lstStyle>
          <a:p>
            <a:fld id="{036E8D65-CF49-CD40-A105-E255D902B9DB}" type="slidenum">
              <a:rPr lang="en-US" smtClean="0"/>
              <a:t>‹#›</a:t>
            </a:fld>
            <a:endParaRPr lang="en-US"/>
          </a:p>
        </p:txBody>
      </p:sp>
      <p:pic>
        <p:nvPicPr>
          <p:cNvPr id="9" name="Picture 8" descr="A picture containing shape&#10;&#10;Description automatically generated">
            <a:extLst>
              <a:ext uri="{FF2B5EF4-FFF2-40B4-BE49-F238E27FC236}">
                <a16:creationId xmlns:a16="http://schemas.microsoft.com/office/drawing/2014/main" id="{DB2AAF35-7FDA-E748-9889-818ECB6D4D82}"/>
              </a:ext>
            </a:extLst>
          </p:cNvPr>
          <p:cNvPicPr>
            <a:picLocks noChangeAspect="1"/>
          </p:cNvPicPr>
          <p:nvPr userDrawn="1"/>
        </p:nvPicPr>
        <p:blipFill>
          <a:blip r:embed="rId13"/>
          <a:stretch>
            <a:fillRect/>
          </a:stretch>
        </p:blipFill>
        <p:spPr>
          <a:xfrm>
            <a:off x="0" y="6049963"/>
            <a:ext cx="6858000" cy="3857625"/>
          </a:xfrm>
          <a:prstGeom prst="rect">
            <a:avLst/>
          </a:prstGeom>
        </p:spPr>
      </p:pic>
    </p:spTree>
    <p:extLst>
      <p:ext uri="{BB962C8B-B14F-4D97-AF65-F5344CB8AC3E}">
        <p14:creationId xmlns:p14="http://schemas.microsoft.com/office/powerpoint/2010/main" val="42264456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b="0" i="0" kern="1200">
          <a:solidFill>
            <a:schemeClr val="tx1"/>
          </a:solidFill>
          <a:latin typeface="Gill Sans MT" panose="020B0502020104020203" pitchFamily="34" charset="77"/>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0" i="0" kern="1200">
          <a:solidFill>
            <a:schemeClr val="tx1"/>
          </a:solidFill>
          <a:latin typeface="Gill Sans MT" panose="020B0502020104020203" pitchFamily="34"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Gill Sans MT" panose="020B0502020104020203" pitchFamily="34"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Gill Sans MT" panose="020B0502020104020203" pitchFamily="34"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Gill Sans MT" panose="020B0502020104020203" pitchFamily="34"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Gill Sans MT" panose="020B0502020104020203" pitchFamily="34"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3447586-9ECF-0A4B-A3FA-12CC29ACAB84}"/>
              </a:ext>
            </a:extLst>
          </p:cNvPr>
          <p:cNvSpPr/>
          <p:nvPr/>
        </p:nvSpPr>
        <p:spPr>
          <a:xfrm>
            <a:off x="233172" y="359319"/>
            <a:ext cx="6222492" cy="585417"/>
          </a:xfrm>
          <a:prstGeom prst="rect">
            <a:avLst/>
          </a:prstGeom>
        </p:spPr>
        <p:txBody>
          <a:bodyPr wrap="square">
            <a:spAutoFit/>
          </a:bodyPr>
          <a:lstStyle/>
          <a:p>
            <a:pPr>
              <a:lnSpc>
                <a:spcPct val="107000"/>
              </a:lnSpc>
              <a:spcAft>
                <a:spcPts val="800"/>
              </a:spcAft>
            </a:pPr>
            <a:r>
              <a:rPr lang="en-US" sz="3200" b="1" dirty="0">
                <a:solidFill>
                  <a:srgbClr val="E82587"/>
                </a:solidFill>
                <a:latin typeface="Gill Sans MT" panose="020B0502020104020203" pitchFamily="34" charset="77"/>
                <a:ea typeface="Calibri" panose="020F0502020204030204" pitchFamily="34" charset="0"/>
                <a:cs typeface="Times New Roman" panose="02020603050405020304" pitchFamily="18" charset="0"/>
              </a:rPr>
              <a:t>Antiracism</a:t>
            </a:r>
            <a:endParaRPr lang="en-GB" sz="2400" b="1" dirty="0">
              <a:solidFill>
                <a:srgbClr val="E82587"/>
              </a:solidFill>
              <a:latin typeface="Gill Sans MT" panose="020B0502020104020203" pitchFamily="34" charset="77"/>
              <a:ea typeface="Calibri" panose="020F0502020204030204" pitchFamily="34" charset="0"/>
              <a:cs typeface="Times New Roman" panose="02020603050405020304" pitchFamily="18" charset="0"/>
            </a:endParaRPr>
          </a:p>
        </p:txBody>
      </p:sp>
      <p:sp>
        <p:nvSpPr>
          <p:cNvPr id="22" name="Rounded Rectangle 21">
            <a:extLst>
              <a:ext uri="{FF2B5EF4-FFF2-40B4-BE49-F238E27FC236}">
                <a16:creationId xmlns:a16="http://schemas.microsoft.com/office/drawing/2014/main" id="{5C4B2D5D-A5DD-D44D-B8EE-7846499E30FD}"/>
              </a:ext>
            </a:extLst>
          </p:cNvPr>
          <p:cNvSpPr/>
          <p:nvPr/>
        </p:nvSpPr>
        <p:spPr>
          <a:xfrm>
            <a:off x="322816" y="1129959"/>
            <a:ext cx="6212367" cy="4165055"/>
          </a:xfrm>
          <a:prstGeom prst="roundRect">
            <a:avLst>
              <a:gd name="adj" fmla="val 4650"/>
            </a:avLst>
          </a:prstGeom>
          <a:solidFill>
            <a:schemeClr val="bg1"/>
          </a:solidFill>
          <a:ln w="28575">
            <a:solidFill>
              <a:srgbClr val="E825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E82587"/>
                </a:solidFill>
                <a:latin typeface="Gill Sans MT" panose="020B0502020104020203" pitchFamily="34" charset="77"/>
              </a:rPr>
              <a:t>Segregation</a:t>
            </a:r>
            <a:endParaRPr lang="en-GB" sz="1100" dirty="0">
              <a:solidFill>
                <a:srgbClr val="E82587"/>
              </a:solidFill>
              <a:latin typeface="Gill Sans MT" panose="020B0502020104020203" pitchFamily="34" charset="77"/>
            </a:endParaRPr>
          </a:p>
          <a:p>
            <a:endParaRPr lang="en-US" sz="1100" dirty="0">
              <a:solidFill>
                <a:schemeClr val="tx1"/>
              </a:solidFill>
              <a:latin typeface="Gill Sans MT" panose="020B0502020104020203" pitchFamily="34" charset="77"/>
            </a:endParaRPr>
          </a:p>
          <a:p>
            <a:r>
              <a:rPr lang="en-US" sz="1400" dirty="0">
                <a:solidFill>
                  <a:schemeClr val="tx1"/>
                </a:solidFill>
                <a:latin typeface="Gill Sans MT" panose="020B0502020104020203" pitchFamily="34" charset="77"/>
              </a:rPr>
              <a:t>Segregation was introduced officially in 1877 and lasted until the mid 1960s. It was a policy of separation between white and black Americans. Black Americans were seen as inferior to white Americans, they became second class citizens with segregation.</a:t>
            </a:r>
            <a:endParaRPr lang="en-GB" sz="1400" dirty="0">
              <a:solidFill>
                <a:schemeClr val="tx1"/>
              </a:solidFill>
              <a:latin typeface="Gill Sans MT" panose="020B0502020104020203" pitchFamily="34" charset="77"/>
            </a:endParaRPr>
          </a:p>
          <a:p>
            <a:r>
              <a:rPr lang="en-US" sz="1400" dirty="0">
                <a:solidFill>
                  <a:schemeClr val="tx1"/>
                </a:solidFill>
                <a:latin typeface="Gill Sans MT" panose="020B0502020104020203" pitchFamily="34" charset="77"/>
              </a:rPr>
              <a:t>Segregation, it was argued, did not break the American constitution because black Americans would receive the same opportunities but separately from white Americans. </a:t>
            </a:r>
            <a:endParaRPr lang="en-GB" sz="1400" dirty="0">
              <a:solidFill>
                <a:schemeClr val="tx1"/>
              </a:solidFill>
              <a:latin typeface="Gill Sans MT" panose="020B0502020104020203" pitchFamily="34" charset="77"/>
            </a:endParaRPr>
          </a:p>
          <a:p>
            <a:r>
              <a:rPr lang="en-US" sz="1400" dirty="0">
                <a:solidFill>
                  <a:schemeClr val="tx1"/>
                </a:solidFill>
                <a:latin typeface="Gill Sans MT" panose="020B0502020104020203" pitchFamily="34" charset="77"/>
              </a:rPr>
              <a:t>Examples of segregation were found throughout society. White patients in hospital could only be nursed by white nurses, white-owned businesses only employed white people and white children went to white schools while black children went to black schools. </a:t>
            </a:r>
          </a:p>
          <a:p>
            <a:r>
              <a:rPr lang="en-US" sz="1400" dirty="0">
                <a:solidFill>
                  <a:schemeClr val="tx1"/>
                </a:solidFill>
                <a:latin typeface="Gill Sans MT" panose="020B0502020104020203" pitchFamily="34" charset="77"/>
              </a:rPr>
              <a:t>Although in theory white and black Americans would live ‘separate but equal’ lives, in reality black Americans had much worse housing, schools and healthcare, they were excluded from many employment opportunities and were much more likely to be arrested, convicted and imprisoned than white Americans.</a:t>
            </a:r>
            <a:r>
              <a:rPr lang="en-GB" sz="1400" dirty="0">
                <a:solidFill>
                  <a:schemeClr val="tx1"/>
                </a:solidFill>
                <a:latin typeface="Gill Sans MT" panose="020B0502020104020203" pitchFamily="34" charset="77"/>
              </a:rPr>
              <a:t> </a:t>
            </a:r>
          </a:p>
        </p:txBody>
      </p:sp>
      <p:sp>
        <p:nvSpPr>
          <p:cNvPr id="8" name="Rounded Rectangle 7">
            <a:extLst>
              <a:ext uri="{FF2B5EF4-FFF2-40B4-BE49-F238E27FC236}">
                <a16:creationId xmlns:a16="http://schemas.microsoft.com/office/drawing/2014/main" id="{2628B498-22CD-9E48-8924-A736FC382876}"/>
              </a:ext>
            </a:extLst>
          </p:cNvPr>
          <p:cNvSpPr/>
          <p:nvPr/>
        </p:nvSpPr>
        <p:spPr>
          <a:xfrm>
            <a:off x="369027" y="5677511"/>
            <a:ext cx="6212367" cy="3920116"/>
          </a:xfrm>
          <a:prstGeom prst="roundRect">
            <a:avLst>
              <a:gd name="adj" fmla="val 4650"/>
            </a:avLst>
          </a:prstGeom>
          <a:solidFill>
            <a:schemeClr val="bg1"/>
          </a:solidFill>
          <a:ln w="28575">
            <a:solidFill>
              <a:srgbClr val="E825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E82587"/>
                </a:solidFill>
                <a:latin typeface="Gill Sans MT" panose="020B0502020104020203" pitchFamily="34" charset="77"/>
              </a:rPr>
              <a:t>Ali’s Childhood</a:t>
            </a:r>
            <a:endParaRPr lang="en-GB" sz="1100" dirty="0">
              <a:solidFill>
                <a:srgbClr val="E82587"/>
              </a:solidFill>
              <a:latin typeface="Gill Sans MT" panose="020B0502020104020203" pitchFamily="34" charset="77"/>
            </a:endParaRPr>
          </a:p>
          <a:p>
            <a:endParaRPr lang="en-US" sz="1100" dirty="0">
              <a:solidFill>
                <a:schemeClr val="tx1"/>
              </a:solidFill>
              <a:latin typeface="Gill Sans MT" panose="020B0502020104020203" pitchFamily="34" charset="77"/>
            </a:endParaRPr>
          </a:p>
          <a:p>
            <a:r>
              <a:rPr lang="en-US" sz="1400" dirty="0">
                <a:solidFill>
                  <a:schemeClr val="tx1"/>
                </a:solidFill>
                <a:latin typeface="Gill Sans MT" panose="020B0502020104020203" pitchFamily="34" charset="77"/>
              </a:rPr>
              <a:t>Muhammad Ali grew up in this environment of segregation. </a:t>
            </a:r>
            <a:r>
              <a:rPr lang="en-GB" sz="1400" dirty="0">
                <a:solidFill>
                  <a:schemeClr val="tx1"/>
                </a:solidFill>
                <a:latin typeface="Gill Sans MT" panose="020B0502020104020203" pitchFamily="34" charset="77"/>
              </a:rPr>
              <a:t>If he ventured into the neighbouring district of Portland, a white-dominated area, there would be racist abuse in the street. There were whites only hotels, whites only parks and whites only stores.</a:t>
            </a:r>
          </a:p>
          <a:p>
            <a:r>
              <a:rPr lang="en-GB" sz="1400" dirty="0">
                <a:solidFill>
                  <a:schemeClr val="tx1"/>
                </a:solidFill>
                <a:latin typeface="Gill Sans MT" panose="020B0502020104020203" pitchFamily="34" charset="77"/>
              </a:rPr>
              <a:t>In an interview Ali described how the racism of his youth affected him. The journalist later said: </a:t>
            </a:r>
          </a:p>
          <a:p>
            <a:r>
              <a:rPr lang="en-GB" sz="1400" i="1" dirty="0">
                <a:solidFill>
                  <a:schemeClr val="tx1"/>
                </a:solidFill>
                <a:latin typeface="Gill Sans MT" panose="020B0502020104020203" pitchFamily="34" charset="77"/>
              </a:rPr>
              <a:t>When Clay’s father told him all about the case of young Emmett Till, who had been beaten, mutilated, shot in the head, and thrown into the </a:t>
            </a:r>
            <a:r>
              <a:rPr lang="en-GB" sz="1400" i="1" dirty="0" err="1">
                <a:solidFill>
                  <a:schemeClr val="tx1"/>
                </a:solidFill>
                <a:latin typeface="Gill Sans MT" panose="020B0502020104020203" pitchFamily="34" charset="77"/>
              </a:rPr>
              <a:t>Tallahatchie</a:t>
            </a:r>
            <a:r>
              <a:rPr lang="en-GB" sz="1400" i="1" dirty="0">
                <a:solidFill>
                  <a:schemeClr val="tx1"/>
                </a:solidFill>
                <a:latin typeface="Gill Sans MT" panose="020B0502020104020203" pitchFamily="34" charset="77"/>
              </a:rPr>
              <a:t> River in the summer of 1955 by a pair of white men, Clay saw himself as Till, who was just a year older than he was. The killing helped reinforce in him the sense that he, a black boy from Louisville, was going out into a world that would inevitably deny him, rebuff him, even hate him ….. and so he sought a means of escape in the ring. “I started boxing because I thought this was the fastest way for a black person to make it in this country,” </a:t>
            </a:r>
            <a:r>
              <a:rPr lang="en-GB" sz="1400" dirty="0">
                <a:solidFill>
                  <a:schemeClr val="tx1"/>
                </a:solidFill>
                <a:latin typeface="Gill Sans MT" panose="020B0502020104020203" pitchFamily="34" charset="77"/>
              </a:rPr>
              <a:t>he would say years later. </a:t>
            </a:r>
          </a:p>
        </p:txBody>
      </p:sp>
    </p:spTree>
    <p:extLst>
      <p:ext uri="{BB962C8B-B14F-4D97-AF65-F5344CB8AC3E}">
        <p14:creationId xmlns:p14="http://schemas.microsoft.com/office/powerpoint/2010/main" val="2468855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4" ma:contentTypeDescription="Create a new document." ma:contentTypeScope="" ma:versionID="91c7e43317cf3fe01dda806635ea97fb">
  <xsd:schema xmlns:xsd="http://www.w3.org/2001/XMLSchema" xmlns:xs="http://www.w3.org/2001/XMLSchema" xmlns:p="http://schemas.microsoft.com/office/2006/metadata/properties" xmlns:ns2="3daa3796-40a0-4fe0-acc9-e99f93d22791" xmlns:ns3="699b7773-a9c6-4390-9b00-6e425b8b77a1" targetNamespace="http://schemas.microsoft.com/office/2006/metadata/properties" ma:root="true" ma:fieldsID="7278492afea5bacf4ee71972057ea41a" ns2:_="" ns3:_="">
    <xsd:import namespace="3daa3796-40a0-4fe0-acc9-e99f93d22791"/>
    <xsd:import namespace="699b7773-a9c6-4390-9b00-6e425b8b77a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c73442f9-f3bd-4a47-a334-1d70acc40e1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99b7773-a9c6-4390-9b00-6e425b8b77a1"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ef5af666-d48c-4617-8b6f-563a4d4922fd}" ma:internalName="TaxCatchAll" ma:showField="CatchAllData" ma:web="699b7773-a9c6-4390-9b00-6e425b8b77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1E71CD-9600-4388-87E1-2550B06CB77E}"/>
</file>

<file path=customXml/itemProps2.xml><?xml version="1.0" encoding="utf-8"?>
<ds:datastoreItem xmlns:ds="http://schemas.openxmlformats.org/officeDocument/2006/customXml" ds:itemID="{1BD00405-4BF1-4A2C-AA9B-B3FDB784CCE3}"/>
</file>

<file path=docProps/app.xml><?xml version="1.0" encoding="utf-8"?>
<Properties xmlns="http://schemas.openxmlformats.org/officeDocument/2006/extended-properties" xmlns:vt="http://schemas.openxmlformats.org/officeDocument/2006/docPropsVTypes">
  <Template>Office Theme</Template>
  <TotalTime>50</TotalTime>
  <Words>369</Words>
  <Application>Microsoft Office PowerPoint</Application>
  <PresentationFormat>Custom</PresentationFormat>
  <Paragraphs>12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Gill Sans MT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MATCH REPORT Sonny Liston Vs Cassius Clay   February 25th 1964</dc:title>
  <dc:creator>Rachel Hancock</dc:creator>
  <cp:lastModifiedBy>Kate Christopher</cp:lastModifiedBy>
  <cp:revision>5</cp:revision>
  <dcterms:created xsi:type="dcterms:W3CDTF">2021-09-13T14:16:46Z</dcterms:created>
  <dcterms:modified xsi:type="dcterms:W3CDTF">2022-07-01T10:09:50Z</dcterms:modified>
</cp:coreProperties>
</file>