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6858000" cy="9907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2587"/>
    <a:srgbClr val="F39762"/>
    <a:srgbClr val="A88C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F5451F-08CA-4A4C-A44A-CB2CA702564F}" v="13" dt="2021-10-14T11:24:04.107"/>
    <p1510:client id="{DF6A9DDD-E5D2-79F7-0CE2-BCEEBE737051}" v="5" dt="2022-07-11T18:39:45.5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10"/>
    <p:restoredTop sz="94626"/>
  </p:normalViewPr>
  <p:slideViewPr>
    <p:cSldViewPr snapToGrid="0" snapToObjects="1">
      <p:cViewPr varScale="1">
        <p:scale>
          <a:sx n="45" d="100"/>
          <a:sy n="45" d="100"/>
        </p:scale>
        <p:origin x="217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451"/>
            <a:ext cx="5829300" cy="3449308"/>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3778"/>
            <a:ext cx="5143500" cy="239204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1221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732363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87"/>
            <a:ext cx="1478756" cy="839622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87"/>
            <a:ext cx="4350544" cy="839622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69550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590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70019"/>
            <a:ext cx="5915025" cy="4121281"/>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30289"/>
            <a:ext cx="5915025" cy="2167284"/>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91EA7F9-6C0B-9742-B481-72F8E7B2560E}" type="datetimeFigureOut">
              <a:rPr lang="en-US" smtClean="0"/>
              <a:t>7/11/2022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700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91EA7F9-6C0B-9742-B481-72F8E7B2560E}" type="datetimeFigureOut">
              <a:rPr lang="en-US" smtClean="0"/>
              <a:t>7/11/2022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90219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90"/>
            <a:ext cx="5915025" cy="1915009"/>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736"/>
            <a:ext cx="2901255"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9022"/>
            <a:ext cx="2901255"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736"/>
            <a:ext cx="2915543"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9022"/>
            <a:ext cx="2915543"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91EA7F9-6C0B-9742-B481-72F8E7B2560E}" type="datetimeFigureOut">
              <a:rPr lang="en-US" smtClean="0"/>
              <a:t>7/11/2022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157713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91EA7F9-6C0B-9742-B481-72F8E7B2560E}" type="datetimeFigureOut">
              <a:rPr lang="en-US" smtClean="0"/>
              <a:t>7/11/2022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11890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EA7F9-6C0B-9742-B481-72F8E7B2560E}" type="datetimeFigureOut">
              <a:rPr lang="en-US" smtClean="0"/>
              <a:t>7/11/2022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400666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511"/>
            <a:ext cx="3471863" cy="704080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867445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511"/>
            <a:ext cx="3471863" cy="704080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95207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90"/>
            <a:ext cx="5915025" cy="1915009"/>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436"/>
            <a:ext cx="5915025" cy="628627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2869"/>
            <a:ext cx="1543050" cy="527487"/>
          </a:xfrm>
          <a:prstGeom prst="rect">
            <a:avLst/>
          </a:prstGeom>
        </p:spPr>
        <p:txBody>
          <a:bodyPr vert="horz" lIns="91440" tIns="45720" rIns="91440" bIns="45720" rtlCol="0" anchor="ctr"/>
          <a:lstStyle>
            <a:lvl1pPr algn="l">
              <a:defRPr sz="900">
                <a:solidFill>
                  <a:schemeClr val="tx1">
                    <a:tint val="75000"/>
                  </a:schemeClr>
                </a:solidFill>
              </a:defRPr>
            </a:lvl1pPr>
          </a:lstStyle>
          <a:p>
            <a:fld id="{391EA7F9-6C0B-9742-B481-72F8E7B2560E}" type="datetimeFigureOut">
              <a:rPr lang="en-US" smtClean="0"/>
              <a:t>7/11/2022</a:t>
            </a:fld>
            <a:endParaRPr lang="en-US"/>
          </a:p>
        </p:txBody>
      </p:sp>
      <p:sp>
        <p:nvSpPr>
          <p:cNvPr id="5" name="Footer Placeholder 4"/>
          <p:cNvSpPr>
            <a:spLocks noGrp="1"/>
          </p:cNvSpPr>
          <p:nvPr>
            <p:ph type="ftr" sz="quarter" idx="3"/>
          </p:nvPr>
        </p:nvSpPr>
        <p:spPr>
          <a:xfrm>
            <a:off x="2271713" y="9182869"/>
            <a:ext cx="2314575" cy="52748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2869"/>
            <a:ext cx="1543050" cy="527487"/>
          </a:xfrm>
          <a:prstGeom prst="rect">
            <a:avLst/>
          </a:prstGeom>
        </p:spPr>
        <p:txBody>
          <a:bodyPr vert="horz" lIns="91440" tIns="45720" rIns="91440" bIns="45720" rtlCol="0" anchor="ctr"/>
          <a:lstStyle>
            <a:lvl1pPr algn="r">
              <a:defRPr sz="900">
                <a:solidFill>
                  <a:schemeClr val="tx1">
                    <a:tint val="75000"/>
                  </a:schemeClr>
                </a:solidFill>
              </a:defRPr>
            </a:lvl1pPr>
          </a:lstStyle>
          <a:p>
            <a:fld id="{036E8D65-CF49-CD40-A105-E255D902B9DB}" type="slidenum">
              <a:rPr lang="en-US" smtClean="0"/>
              <a:t>‹#›</a:t>
            </a:fld>
            <a:endParaRPr lang="en-US"/>
          </a:p>
        </p:txBody>
      </p:sp>
      <p:pic>
        <p:nvPicPr>
          <p:cNvPr id="9" name="Picture 8" descr="A picture containing shape&#10;&#10;Description automatically generated">
            <a:extLst>
              <a:ext uri="{FF2B5EF4-FFF2-40B4-BE49-F238E27FC236}">
                <a16:creationId xmlns:a16="http://schemas.microsoft.com/office/drawing/2014/main" id="{DB2AAF35-7FDA-E748-9889-818ECB6D4D82}"/>
              </a:ext>
            </a:extLst>
          </p:cNvPr>
          <p:cNvPicPr>
            <a:picLocks noChangeAspect="1"/>
          </p:cNvPicPr>
          <p:nvPr userDrawn="1"/>
        </p:nvPicPr>
        <p:blipFill>
          <a:blip r:embed="rId13"/>
          <a:stretch>
            <a:fillRect/>
          </a:stretch>
        </p:blipFill>
        <p:spPr>
          <a:xfrm>
            <a:off x="0" y="6049963"/>
            <a:ext cx="6858000" cy="3857625"/>
          </a:xfrm>
          <a:prstGeom prst="rect">
            <a:avLst/>
          </a:prstGeom>
        </p:spPr>
      </p:pic>
    </p:spTree>
    <p:extLst>
      <p:ext uri="{BB962C8B-B14F-4D97-AF65-F5344CB8AC3E}">
        <p14:creationId xmlns:p14="http://schemas.microsoft.com/office/powerpoint/2010/main" val="4226445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b="0" i="0" kern="1200">
          <a:solidFill>
            <a:schemeClr val="tx1"/>
          </a:solidFill>
          <a:latin typeface="Gill Sans MT" panose="020B0502020104020203" pitchFamily="34"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Gill Sans MT" panose="020B0502020104020203" pitchFamily="34"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Gill Sans MT" panose="020B0502020104020203" pitchFamily="34"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Gill Sans MT" panose="020B0502020104020203" pitchFamily="34"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3447586-9ECF-0A4B-A3FA-12CC29ACAB84}"/>
              </a:ext>
            </a:extLst>
          </p:cNvPr>
          <p:cNvSpPr/>
          <p:nvPr/>
        </p:nvSpPr>
        <p:spPr>
          <a:xfrm>
            <a:off x="233172" y="359319"/>
            <a:ext cx="6222492" cy="585417"/>
          </a:xfrm>
          <a:prstGeom prst="rect">
            <a:avLst/>
          </a:prstGeom>
        </p:spPr>
        <p:txBody>
          <a:bodyPr wrap="square">
            <a:spAutoFit/>
          </a:bodyPr>
          <a:lstStyle/>
          <a:p>
            <a:pPr>
              <a:lnSpc>
                <a:spcPct val="107000"/>
              </a:lnSpc>
              <a:spcAft>
                <a:spcPts val="800"/>
              </a:spcAft>
            </a:pPr>
            <a:r>
              <a:rPr lang="en-US" sz="3200" b="1" dirty="0">
                <a:solidFill>
                  <a:srgbClr val="E82587"/>
                </a:solidFill>
                <a:latin typeface="Gill Sans MT" panose="020B0502020104020203" pitchFamily="34" charset="77"/>
                <a:ea typeface="Calibri" panose="020F0502020204030204" pitchFamily="34" charset="0"/>
                <a:cs typeface="Times New Roman" panose="02020603050405020304" pitchFamily="18" charset="0"/>
              </a:rPr>
              <a:t>Pashtun Fact file</a:t>
            </a:r>
            <a:endParaRPr lang="en-GB" sz="2400" b="1" dirty="0">
              <a:solidFill>
                <a:srgbClr val="E82587"/>
              </a:solidFill>
              <a:latin typeface="Gill Sans MT" panose="020B0502020104020203" pitchFamily="34" charset="77"/>
              <a:ea typeface="Calibri" panose="020F0502020204030204" pitchFamily="34" charset="0"/>
              <a:cs typeface="Times New Roman" panose="02020603050405020304" pitchFamily="18" charset="0"/>
            </a:endParaRPr>
          </a:p>
        </p:txBody>
      </p:sp>
      <p:sp>
        <p:nvSpPr>
          <p:cNvPr id="22" name="Rounded Rectangle 21">
            <a:extLst>
              <a:ext uri="{FF2B5EF4-FFF2-40B4-BE49-F238E27FC236}">
                <a16:creationId xmlns:a16="http://schemas.microsoft.com/office/drawing/2014/main" id="{5C4B2D5D-A5DD-D44D-B8EE-7846499E30FD}"/>
              </a:ext>
            </a:extLst>
          </p:cNvPr>
          <p:cNvSpPr/>
          <p:nvPr/>
        </p:nvSpPr>
        <p:spPr>
          <a:xfrm>
            <a:off x="322816" y="1225299"/>
            <a:ext cx="6212367" cy="1595394"/>
          </a:xfrm>
          <a:prstGeom prst="roundRect">
            <a:avLst>
              <a:gd name="adj" fmla="val 4650"/>
            </a:avLst>
          </a:prstGeom>
          <a:solidFill>
            <a:schemeClr val="bg1"/>
          </a:solidFill>
          <a:ln w="28575">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600" b="1" dirty="0">
                <a:solidFill>
                  <a:srgbClr val="E82587"/>
                </a:solidFill>
                <a:latin typeface="Gill Sans MT"/>
              </a:rPr>
              <a:t>Who are the Pashtuns?</a:t>
            </a:r>
            <a:endParaRPr lang="en-US" sz="1600" dirty="0">
              <a:solidFill>
                <a:schemeClr val="tx1"/>
              </a:solidFill>
              <a:latin typeface="Gill Sans MT"/>
            </a:endParaRPr>
          </a:p>
          <a:p>
            <a:r>
              <a:rPr lang="en-US" sz="1050" dirty="0">
                <a:solidFill>
                  <a:schemeClr val="tx1"/>
                </a:solidFill>
                <a:latin typeface="Gill Sans MT" panose="020B0502020104020203" pitchFamily="34" charset="77"/>
              </a:rPr>
              <a:t>A tribal group whose land is between present day Pakistan and Afghanistan. It is believed the Pashtuns were originally Iranian tribes who migrated West. The Pashtun language, called Pashto, is an Indo-Iranian language.</a:t>
            </a:r>
          </a:p>
          <a:p>
            <a:r>
              <a:rPr lang="en-US" sz="1050" dirty="0">
                <a:solidFill>
                  <a:schemeClr val="tx1"/>
                </a:solidFill>
                <a:latin typeface="Gill Sans MT" panose="020B0502020104020203" pitchFamily="34" charset="77"/>
              </a:rPr>
              <a:t>  </a:t>
            </a:r>
            <a:endParaRPr lang="en-GB" sz="1050" dirty="0">
              <a:solidFill>
                <a:schemeClr val="tx1"/>
              </a:solidFill>
              <a:latin typeface="Gill Sans MT" panose="020B0502020104020203" pitchFamily="34" charset="77"/>
            </a:endParaRPr>
          </a:p>
          <a:p>
            <a:r>
              <a:rPr lang="en-US" sz="1050" dirty="0">
                <a:solidFill>
                  <a:schemeClr val="tx1"/>
                </a:solidFill>
                <a:latin typeface="Gill Sans MT"/>
              </a:rPr>
              <a:t>The Pashtun homeland between present-day Afghanistan and Pakistan has been established since 2,000 BCE, although often invaded by regional powers in ancient and modern times. Ancient invaders included Indian, Persian and Macedonian forces. Later the land came under the influence of Turks, Mongols and Arabs. In modern times the British Empire and Soviet Union have tried to control the Pashtun region. Throughout this history of invasion Pashtun identity has remained strong.  </a:t>
            </a:r>
            <a:endParaRPr lang="en-GB" sz="1050" dirty="0">
              <a:solidFill>
                <a:schemeClr val="tx1"/>
              </a:solidFill>
              <a:latin typeface="Gill Sans MT" panose="020B0502020104020203" pitchFamily="34" charset="77"/>
            </a:endParaRPr>
          </a:p>
        </p:txBody>
      </p:sp>
      <p:sp>
        <p:nvSpPr>
          <p:cNvPr id="6" name="Rounded Rectangle 5">
            <a:extLst>
              <a:ext uri="{FF2B5EF4-FFF2-40B4-BE49-F238E27FC236}">
                <a16:creationId xmlns:a16="http://schemas.microsoft.com/office/drawing/2014/main" id="{CE5098ED-C54B-1545-B8DC-0A534D3596A4}"/>
              </a:ext>
            </a:extLst>
          </p:cNvPr>
          <p:cNvSpPr/>
          <p:nvPr/>
        </p:nvSpPr>
        <p:spPr>
          <a:xfrm>
            <a:off x="322816" y="2960175"/>
            <a:ext cx="6212367" cy="1480114"/>
          </a:xfrm>
          <a:prstGeom prst="roundRect">
            <a:avLst>
              <a:gd name="adj" fmla="val 4650"/>
            </a:avLst>
          </a:prstGeom>
          <a:solidFill>
            <a:schemeClr val="bg1"/>
          </a:solidFill>
          <a:ln w="28575">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E82587"/>
                </a:solidFill>
                <a:latin typeface="Gill Sans MT" panose="020B0502020104020203" pitchFamily="34" charset="77"/>
              </a:rPr>
              <a:t>Afghanistan</a:t>
            </a:r>
            <a:endParaRPr lang="en-US" sz="1600" dirty="0">
              <a:solidFill>
                <a:schemeClr val="tx1"/>
              </a:solidFill>
              <a:latin typeface="Gill Sans MT" panose="020B0502020104020203" pitchFamily="34" charset="77"/>
            </a:endParaRPr>
          </a:p>
          <a:p>
            <a:r>
              <a:rPr lang="en-US" sz="1050" dirty="0">
                <a:solidFill>
                  <a:schemeClr val="tx1"/>
                </a:solidFill>
                <a:latin typeface="Gill Sans MT" panose="020B0502020104020203" pitchFamily="34" charset="77"/>
              </a:rPr>
              <a:t>From the 3</a:t>
            </a:r>
            <a:r>
              <a:rPr lang="en-US" sz="1050" baseline="30000" dirty="0">
                <a:solidFill>
                  <a:schemeClr val="tx1"/>
                </a:solidFill>
                <a:latin typeface="Gill Sans MT" panose="020B0502020104020203" pitchFamily="34" charset="77"/>
              </a:rPr>
              <a:t>rd</a:t>
            </a:r>
            <a:r>
              <a:rPr lang="en-US" sz="1050" dirty="0">
                <a:solidFill>
                  <a:schemeClr val="tx1"/>
                </a:solidFill>
                <a:latin typeface="Gill Sans MT" panose="020B0502020104020203" pitchFamily="34" charset="77"/>
              </a:rPr>
              <a:t> Century CE the Pashtun people were referred to as Afghans. They maintained a separate cultural identity despite frequent influence of regional cultural powers. Ahmad Shah Abdali established the Afghan empire in 1747. This covered Afghanistan, Pakistan, Kashmir, the Punjab region of India and some Iranian territory. This lasted until the British Empire gained influence over the territory in 1893. However Afghanistan did not fall entirely under the British Empire, in exchange for some land and control, it remained a sovereign territory. The British separated Afghanistan from British India in 1893 with the ‘Durand line’. This line did not reflect local boundaries and cut through Pashtun territory.</a:t>
            </a:r>
            <a:endParaRPr lang="en-GB" sz="1400" dirty="0">
              <a:solidFill>
                <a:schemeClr val="tx1"/>
              </a:solidFill>
            </a:endParaRPr>
          </a:p>
        </p:txBody>
      </p:sp>
      <p:sp>
        <p:nvSpPr>
          <p:cNvPr id="7" name="Rounded Rectangle 6">
            <a:extLst>
              <a:ext uri="{FF2B5EF4-FFF2-40B4-BE49-F238E27FC236}">
                <a16:creationId xmlns:a16="http://schemas.microsoft.com/office/drawing/2014/main" id="{34F92B02-C148-6348-9F34-3B5AD5FB2811}"/>
              </a:ext>
            </a:extLst>
          </p:cNvPr>
          <p:cNvSpPr/>
          <p:nvPr/>
        </p:nvSpPr>
        <p:spPr>
          <a:xfrm>
            <a:off x="322816" y="4579770"/>
            <a:ext cx="6212367" cy="1821027"/>
          </a:xfrm>
          <a:prstGeom prst="roundRect">
            <a:avLst>
              <a:gd name="adj" fmla="val 4650"/>
            </a:avLst>
          </a:prstGeom>
          <a:solidFill>
            <a:schemeClr val="bg1"/>
          </a:solidFill>
          <a:ln w="28575">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E82587"/>
                </a:solidFill>
                <a:latin typeface="Gill Sans MT" panose="020B0502020104020203" pitchFamily="34" charset="77"/>
              </a:rPr>
              <a:t>The Great Game</a:t>
            </a:r>
            <a:endParaRPr lang="en-US" sz="1600" dirty="0">
              <a:solidFill>
                <a:schemeClr val="tx1"/>
              </a:solidFill>
              <a:latin typeface="Gill Sans MT" panose="020B0502020104020203" pitchFamily="34" charset="77"/>
            </a:endParaRPr>
          </a:p>
          <a:p>
            <a:r>
              <a:rPr lang="en-US" sz="1050" dirty="0">
                <a:solidFill>
                  <a:schemeClr val="tx1"/>
                </a:solidFill>
                <a:latin typeface="Gill Sans MT" panose="020B0502020104020203" pitchFamily="34" charset="77"/>
              </a:rPr>
              <a:t>For most of the 19</a:t>
            </a:r>
            <a:r>
              <a:rPr lang="en-US" sz="1050" baseline="30000" dirty="0">
                <a:solidFill>
                  <a:schemeClr val="tx1"/>
                </a:solidFill>
                <a:latin typeface="Gill Sans MT" panose="020B0502020104020203" pitchFamily="34" charset="77"/>
              </a:rPr>
              <a:t>th</a:t>
            </a:r>
            <a:r>
              <a:rPr lang="en-US" sz="1050" dirty="0">
                <a:solidFill>
                  <a:schemeClr val="tx1"/>
                </a:solidFill>
                <a:latin typeface="Gill Sans MT" panose="020B0502020104020203" pitchFamily="34" charset="77"/>
              </a:rPr>
              <a:t> Century the British and Russian Empires both wanted the land of Afghanistan to expand their empires and protect their trade routes.  </a:t>
            </a:r>
            <a:endParaRPr lang="en-GB" sz="1050" dirty="0">
              <a:solidFill>
                <a:schemeClr val="tx1"/>
              </a:solidFill>
              <a:latin typeface="Gill Sans MT" panose="020B0502020104020203" pitchFamily="34" charset="77"/>
            </a:endParaRPr>
          </a:p>
          <a:p>
            <a:endParaRPr lang="en-US" sz="1050" dirty="0">
              <a:solidFill>
                <a:schemeClr val="tx1"/>
              </a:solidFill>
              <a:latin typeface="Gill Sans MT" panose="020B0502020104020203" pitchFamily="34" charset="77"/>
            </a:endParaRPr>
          </a:p>
          <a:p>
            <a:r>
              <a:rPr lang="en-US" sz="1050" dirty="0">
                <a:solidFill>
                  <a:schemeClr val="tx1"/>
                </a:solidFill>
                <a:latin typeface="Gill Sans MT" panose="020B0502020104020203" pitchFamily="34" charset="77"/>
              </a:rPr>
              <a:t>The term ‘great game’ was used informally by writers and politicians but it stuck. It describes the attitude of the Russians and British, as if they are playing a game of Risk. Afghanistan lay in the middle of this dispute between two powers, for Afghans, it was no game. Afghanistan managed to keep both empires at bay and retain sovereignty.</a:t>
            </a:r>
            <a:r>
              <a:rPr lang="en-GB" sz="1050" dirty="0">
                <a:solidFill>
                  <a:schemeClr val="tx1"/>
                </a:solidFill>
                <a:latin typeface="Gill Sans MT" panose="020B0502020104020203" pitchFamily="34" charset="77"/>
              </a:rPr>
              <a:t> </a:t>
            </a:r>
            <a:r>
              <a:rPr lang="en-US" sz="1050" dirty="0">
                <a:solidFill>
                  <a:schemeClr val="tx1"/>
                </a:solidFill>
                <a:latin typeface="Gill Sans MT" panose="020B0502020104020203" pitchFamily="34" charset="77"/>
              </a:rPr>
              <a:t>In 1979 the Soviets once again attempted to invade Afghanistan. This led to a 9-year civil war between guerrilla fighters, called Mujahideen, and the Soviets. The country suffered huge destruction, death and devastation. </a:t>
            </a:r>
            <a:endParaRPr lang="en-GB" sz="1050" dirty="0">
              <a:solidFill>
                <a:schemeClr val="tx1"/>
              </a:solidFill>
              <a:latin typeface="Gill Sans MT" panose="020B0502020104020203" pitchFamily="34" charset="77"/>
            </a:endParaRPr>
          </a:p>
        </p:txBody>
      </p:sp>
      <p:sp>
        <p:nvSpPr>
          <p:cNvPr id="9" name="Rounded Rectangle 8">
            <a:extLst>
              <a:ext uri="{FF2B5EF4-FFF2-40B4-BE49-F238E27FC236}">
                <a16:creationId xmlns:a16="http://schemas.microsoft.com/office/drawing/2014/main" id="{BC8AD672-B3F8-EF4F-8A04-3DC4C5DF996F}"/>
              </a:ext>
            </a:extLst>
          </p:cNvPr>
          <p:cNvSpPr/>
          <p:nvPr/>
        </p:nvSpPr>
        <p:spPr>
          <a:xfrm>
            <a:off x="322816" y="6540278"/>
            <a:ext cx="6212367" cy="1480114"/>
          </a:xfrm>
          <a:prstGeom prst="roundRect">
            <a:avLst>
              <a:gd name="adj" fmla="val 4650"/>
            </a:avLst>
          </a:prstGeom>
          <a:solidFill>
            <a:schemeClr val="bg1"/>
          </a:solidFill>
          <a:ln w="28575">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a:solidFill>
                  <a:srgbClr val="E82587"/>
                </a:solidFill>
                <a:latin typeface="Gill Sans MT" panose="020B0502020104020203" pitchFamily="34" charset="77"/>
              </a:rPr>
              <a:t>Pashtunwali</a:t>
            </a:r>
            <a:endParaRPr lang="en-US" sz="1000" dirty="0">
              <a:solidFill>
                <a:schemeClr val="tx1"/>
              </a:solidFill>
              <a:latin typeface="Gill Sans MT" panose="020B0502020104020203" pitchFamily="34" charset="77"/>
            </a:endParaRPr>
          </a:p>
          <a:p>
            <a:r>
              <a:rPr lang="en-US" sz="1050" dirty="0">
                <a:solidFill>
                  <a:schemeClr val="tx1"/>
                </a:solidFill>
                <a:latin typeface="Gill Sans MT" panose="020B0502020104020203" pitchFamily="34" charset="77"/>
              </a:rPr>
              <a:t>Tribes within the Pashtun grouping are held together by the Pashto language and the code of Pashtunwali. Pashtunwali describes </a:t>
            </a:r>
            <a:r>
              <a:rPr lang="en-US" sz="1050" dirty="0" err="1">
                <a:solidFill>
                  <a:schemeClr val="tx1"/>
                </a:solidFill>
                <a:latin typeface="Gill Sans MT" panose="020B0502020104020203" pitchFamily="34" charset="77"/>
              </a:rPr>
              <a:t>behaviour</a:t>
            </a:r>
            <a:r>
              <a:rPr lang="en-US" sz="1050" dirty="0">
                <a:solidFill>
                  <a:schemeClr val="tx1"/>
                </a:solidFill>
                <a:latin typeface="Gill Sans MT" panose="020B0502020104020203" pitchFamily="34" charset="77"/>
              </a:rPr>
              <a:t> and ethical norms. According to Pashtunwali, Pashtun identity is passed on through the male line. A key element of Pashtunwali is hospitality to guests and support for anyone seeking help. According to Pashtunwali injustices must be swiftly resolved, but if the perpetrator shows repentance, they should be forgiven. Decisions are made in large councils called </a:t>
            </a:r>
            <a:r>
              <a:rPr lang="en-US" sz="1050" i="1" dirty="0" err="1">
                <a:solidFill>
                  <a:schemeClr val="tx1"/>
                </a:solidFill>
                <a:latin typeface="Gill Sans MT" panose="020B0502020104020203" pitchFamily="34" charset="77"/>
              </a:rPr>
              <a:t>loya</a:t>
            </a:r>
            <a:r>
              <a:rPr lang="en-US" sz="1050" i="1" dirty="0">
                <a:solidFill>
                  <a:schemeClr val="tx1"/>
                </a:solidFill>
                <a:latin typeface="Gill Sans MT" panose="020B0502020104020203" pitchFamily="34" charset="77"/>
              </a:rPr>
              <a:t> jirga.</a:t>
            </a:r>
            <a:r>
              <a:rPr lang="en-US" sz="1050" dirty="0">
                <a:solidFill>
                  <a:schemeClr val="tx1"/>
                </a:solidFill>
                <a:latin typeface="Gill Sans MT" panose="020B0502020104020203" pitchFamily="34" charset="77"/>
              </a:rPr>
              <a:t> </a:t>
            </a:r>
            <a:endParaRPr lang="en-GB" sz="1050" dirty="0">
              <a:solidFill>
                <a:schemeClr val="tx1"/>
              </a:solidFill>
              <a:latin typeface="Gill Sans MT" panose="020B0502020104020203" pitchFamily="34" charset="77"/>
            </a:endParaRPr>
          </a:p>
          <a:p>
            <a:r>
              <a:rPr lang="en-US" sz="1050" dirty="0">
                <a:solidFill>
                  <a:schemeClr val="tx1"/>
                </a:solidFill>
                <a:latin typeface="Gill Sans MT" panose="020B0502020104020203" pitchFamily="34" charset="77"/>
              </a:rPr>
              <a:t>Pashtun tell stories of ancient kings, warriors, battles and heroic events. Poetry and songs in the Pashto language are passed on through the generations. Public speaking and debating is popular. </a:t>
            </a:r>
            <a:endParaRPr lang="en-GB" sz="1050" dirty="0">
              <a:solidFill>
                <a:schemeClr val="tx1"/>
              </a:solidFill>
              <a:latin typeface="Gill Sans MT" panose="020B0502020104020203" pitchFamily="34" charset="77"/>
            </a:endParaRPr>
          </a:p>
        </p:txBody>
      </p:sp>
      <p:sp>
        <p:nvSpPr>
          <p:cNvPr id="11" name="Rounded Rectangle 10">
            <a:extLst>
              <a:ext uri="{FF2B5EF4-FFF2-40B4-BE49-F238E27FC236}">
                <a16:creationId xmlns:a16="http://schemas.microsoft.com/office/drawing/2014/main" id="{6945F9DF-CA5E-1942-A0B0-4982B4ABD17C}"/>
              </a:ext>
            </a:extLst>
          </p:cNvPr>
          <p:cNvSpPr/>
          <p:nvPr/>
        </p:nvSpPr>
        <p:spPr>
          <a:xfrm>
            <a:off x="322816" y="8159873"/>
            <a:ext cx="6212367" cy="860137"/>
          </a:xfrm>
          <a:prstGeom prst="roundRect">
            <a:avLst>
              <a:gd name="adj" fmla="val 4650"/>
            </a:avLst>
          </a:prstGeom>
          <a:solidFill>
            <a:schemeClr val="bg1"/>
          </a:solidFill>
          <a:ln w="28575">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b="1" dirty="0" err="1">
                <a:solidFill>
                  <a:srgbClr val="E82587"/>
                </a:solidFill>
                <a:latin typeface="Gill Sans MT" panose="020B0502020104020203" pitchFamily="34" charset="77"/>
              </a:rPr>
              <a:t>Religon</a:t>
            </a:r>
            <a:endParaRPr lang="en-US" sz="1050" dirty="0">
              <a:solidFill>
                <a:schemeClr val="tx1"/>
              </a:solidFill>
              <a:latin typeface="Gill Sans MT" panose="020B0502020104020203" pitchFamily="34" charset="77"/>
            </a:endParaRPr>
          </a:p>
          <a:p>
            <a:r>
              <a:rPr lang="en-US" sz="1050" dirty="0">
                <a:solidFill>
                  <a:schemeClr val="tx1"/>
                </a:solidFill>
                <a:latin typeface="Gill Sans MT" panose="020B0502020104020203" pitchFamily="34" charset="77"/>
              </a:rPr>
              <a:t>Today the majority of Pashtun are Sunni Muslim, although Pashtunwali predates Islam. There is also a Shi’a minority. Before Islam arrived in the region, Buddhism was widely practiced, as well as other tribal religions, Hinduism and Zoroastrianism. </a:t>
            </a:r>
            <a:endParaRPr lang="en-GB" sz="1050" dirty="0">
              <a:solidFill>
                <a:schemeClr val="tx1"/>
              </a:solidFill>
              <a:latin typeface="Gill Sans MT" panose="020B0502020104020203" pitchFamily="34" charset="77"/>
            </a:endParaRPr>
          </a:p>
        </p:txBody>
      </p:sp>
    </p:spTree>
    <p:extLst>
      <p:ext uri="{BB962C8B-B14F-4D97-AF65-F5344CB8AC3E}">
        <p14:creationId xmlns:p14="http://schemas.microsoft.com/office/powerpoint/2010/main" val="2468855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4" ma:contentTypeDescription="Create a new document." ma:contentTypeScope="" ma:versionID="91c7e43317cf3fe01dda806635ea97fb">
  <xsd:schema xmlns:xsd="http://www.w3.org/2001/XMLSchema" xmlns:xs="http://www.w3.org/2001/XMLSchema" xmlns:p="http://schemas.microsoft.com/office/2006/metadata/properties" xmlns:ns2="3daa3796-40a0-4fe0-acc9-e99f93d22791" xmlns:ns3="699b7773-a9c6-4390-9b00-6e425b8b77a1" targetNamespace="http://schemas.microsoft.com/office/2006/metadata/properties" ma:root="true" ma:fieldsID="7278492afea5bacf4ee71972057ea41a" ns2:_="" ns3:_="">
    <xsd:import namespace="3daa3796-40a0-4fe0-acc9-e99f93d22791"/>
    <xsd:import namespace="699b7773-a9c6-4390-9b00-6e425b8b77a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73442f9-f3bd-4a47-a334-1d70acc40e1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9b7773-a9c6-4390-9b00-6e425b8b77a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ef5af666-d48c-4617-8b6f-563a4d4922fd}" ma:internalName="TaxCatchAll" ma:showField="CatchAllData" ma:web="699b7773-a9c6-4390-9b00-6e425b8b7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AA67FB-ECA5-4CFD-A0D4-D32FD0A1FDFE}"/>
</file>

<file path=customXml/itemProps2.xml><?xml version="1.0" encoding="utf-8"?>
<ds:datastoreItem xmlns:ds="http://schemas.openxmlformats.org/officeDocument/2006/customXml" ds:itemID="{A7A82302-A9B4-4F90-9F08-21937F35D8C2}"/>
</file>

<file path=docProps/app.xml><?xml version="1.0" encoding="utf-8"?>
<Properties xmlns="http://schemas.openxmlformats.org/officeDocument/2006/extended-properties" xmlns:vt="http://schemas.openxmlformats.org/officeDocument/2006/docPropsVTypes">
  <Template>Office Theme</Template>
  <TotalTime>56</TotalTime>
  <Words>555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Gill Sans MT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 REPORT Sonny Liston Vs Cassius Clay   February 25th 1964</dc:title>
  <dc:creator>Rachel Hancock</dc:creator>
  <cp:lastModifiedBy>Kate Christopher</cp:lastModifiedBy>
  <cp:revision>6</cp:revision>
  <dcterms:created xsi:type="dcterms:W3CDTF">2021-09-13T14:16:46Z</dcterms:created>
  <dcterms:modified xsi:type="dcterms:W3CDTF">2022-07-11T18:41:04Z</dcterms:modified>
</cp:coreProperties>
</file>