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slides/slide1.xml" ContentType="application/vnd.openxmlformats-officedocument.presentationml.slide+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1.xml" ContentType="application/vnd.openxmlformats-officedocument.theme+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Override PartName="/customXml/itemProps1.xml" ContentType="application/vnd.openxmlformats-officedocument.customXmlProperties+xml"/>
  <Override PartName="/customXml/itemProps2.xml" ContentType="application/vnd.openxmlformats-officedocument.customXml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72" r:id="rId1"/>
  </p:sldMasterIdLst>
  <p:sldIdLst>
    <p:sldId id="256" r:id="rId2"/>
  </p:sldIdLst>
  <p:sldSz cx="6858000" cy="9907588"/>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82587"/>
    <a:srgbClr val="F39762"/>
    <a:srgbClr val="A88CC4"/>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FA31A7FF-CCD1-8F44-8B8F-5EFF151C02FF}" v="3" dt="2021-10-18T15:29:27.244"/>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0094"/>
    <p:restoredTop sz="94560"/>
  </p:normalViewPr>
  <p:slideViewPr>
    <p:cSldViewPr snapToGrid="0" snapToObjects="1">
      <p:cViewPr varScale="1">
        <p:scale>
          <a:sx n="45" d="100"/>
          <a:sy n="45" d="100"/>
        </p:scale>
        <p:origin x="2160" y="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customXml" Target="../customXml/item1.xml"/><Relationship Id="rId3" Type="http://schemas.openxmlformats.org/officeDocument/2006/relationships/presProps" Target="presProps.xml"/><Relationship Id="rId7" Type="http://schemas.microsoft.com/office/2015/10/relationships/revisionInfo" Target="revisionInfo.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 Id="rId9" Type="http://schemas.openxmlformats.org/officeDocument/2006/relationships/customXml" Target="../customXml/item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451"/>
            <a:ext cx="5829300" cy="3449308"/>
          </a:xfrm>
        </p:spPr>
        <p:txBody>
          <a:bodyPr anchor="b"/>
          <a:lstStyle>
            <a:lvl1pPr algn="ctr">
              <a:defRPr sz="4500"/>
            </a:lvl1pPr>
          </a:lstStyle>
          <a:p>
            <a:r>
              <a:rPr lang="en-GB"/>
              <a:t>Click to edit Master title style</a:t>
            </a:r>
            <a:endParaRPr lang="en-US" dirty="0"/>
          </a:p>
        </p:txBody>
      </p:sp>
      <p:sp>
        <p:nvSpPr>
          <p:cNvPr id="3" name="Subtitle 2"/>
          <p:cNvSpPr>
            <a:spLocks noGrp="1"/>
          </p:cNvSpPr>
          <p:nvPr>
            <p:ph type="subTitle" idx="1"/>
          </p:nvPr>
        </p:nvSpPr>
        <p:spPr>
          <a:xfrm>
            <a:off x="857250" y="5203778"/>
            <a:ext cx="5143500" cy="2392040"/>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GB"/>
              <a:t>Click to edit Master subtitle style</a:t>
            </a:r>
            <a:endParaRPr lang="en-US" dirty="0"/>
          </a:p>
        </p:txBody>
      </p:sp>
      <p:sp>
        <p:nvSpPr>
          <p:cNvPr id="4" name="Date Placeholder 3"/>
          <p:cNvSpPr>
            <a:spLocks noGrp="1"/>
          </p:cNvSpPr>
          <p:nvPr>
            <p:ph type="dt" sz="half" idx="10"/>
          </p:nvPr>
        </p:nvSpPr>
        <p:spPr/>
        <p:txBody>
          <a:bodyPr/>
          <a:lstStyle/>
          <a:p>
            <a:fld id="{391EA7F9-6C0B-9742-B481-72F8E7B2560E}" type="datetimeFigureOut">
              <a:rPr lang="en-US" smtClean="0"/>
              <a:t>7/8/2022</a:t>
            </a:fld>
            <a:endParaRPr lang="en-US"/>
          </a:p>
        </p:txBody>
      </p:sp>
      <p:sp>
        <p:nvSpPr>
          <p:cNvPr id="5" name="Footer Placeholder 4"/>
          <p:cNvSpPr>
            <a:spLocks noGrp="1"/>
          </p:cNvSpPr>
          <p:nvPr>
            <p:ph type="ftr" sz="quarter" idx="11"/>
          </p:nvPr>
        </p:nvSpPr>
        <p:spPr/>
        <p:txBody>
          <a:bodyPr/>
          <a:lstStyle/>
          <a:p>
            <a:endParaRPr lang="en-US"/>
          </a:p>
        </p:txBody>
      </p:sp>
    </p:spTree>
    <p:extLst>
      <p:ext uri="{BB962C8B-B14F-4D97-AF65-F5344CB8AC3E}">
        <p14:creationId xmlns:p14="http://schemas.microsoft.com/office/powerpoint/2010/main" val="81221379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391EA7F9-6C0B-9742-B481-72F8E7B2560E}" type="datetimeFigureOut">
              <a:rPr lang="en-US" smtClean="0"/>
              <a:t>7/8/2022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36E8D65-CF49-CD40-A105-E255D902B9DB}" type="slidenum">
              <a:rPr lang="en-US" smtClean="0"/>
              <a:t>‹#›</a:t>
            </a:fld>
            <a:endParaRPr lang="en-US"/>
          </a:p>
        </p:txBody>
      </p:sp>
    </p:spTree>
    <p:extLst>
      <p:ext uri="{BB962C8B-B14F-4D97-AF65-F5344CB8AC3E}">
        <p14:creationId xmlns:p14="http://schemas.microsoft.com/office/powerpoint/2010/main" val="373236340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87"/>
            <a:ext cx="1478756" cy="8396223"/>
          </a:xfrm>
        </p:spPr>
        <p:txBody>
          <a:bodyPr vert="eaVert"/>
          <a:lstStyle/>
          <a:p>
            <a:r>
              <a:rPr lang="en-GB"/>
              <a:t>Click to edit Master title style</a:t>
            </a:r>
            <a:endParaRPr lang="en-US" dirty="0"/>
          </a:p>
        </p:txBody>
      </p:sp>
      <p:sp>
        <p:nvSpPr>
          <p:cNvPr id="3" name="Vertical Text Placeholder 2"/>
          <p:cNvSpPr>
            <a:spLocks noGrp="1"/>
          </p:cNvSpPr>
          <p:nvPr>
            <p:ph type="body" orient="vert" idx="1"/>
          </p:nvPr>
        </p:nvSpPr>
        <p:spPr>
          <a:xfrm>
            <a:off x="471488" y="527487"/>
            <a:ext cx="4350544" cy="8396223"/>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391EA7F9-6C0B-9742-B481-72F8E7B2560E}" type="datetimeFigureOut">
              <a:rPr lang="en-US" smtClean="0"/>
              <a:t>7/8/2022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36E8D65-CF49-CD40-A105-E255D902B9DB}" type="slidenum">
              <a:rPr lang="en-US" smtClean="0"/>
              <a:t>‹#›</a:t>
            </a:fld>
            <a:endParaRPr lang="en-US"/>
          </a:p>
        </p:txBody>
      </p:sp>
    </p:spTree>
    <p:extLst>
      <p:ext uri="{BB962C8B-B14F-4D97-AF65-F5344CB8AC3E}">
        <p14:creationId xmlns:p14="http://schemas.microsoft.com/office/powerpoint/2010/main" val="26955089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391EA7F9-6C0B-9742-B481-72F8E7B2560E}" type="datetimeFigureOut">
              <a:rPr lang="en-US" smtClean="0"/>
              <a:t>7/8/2022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36E8D65-CF49-CD40-A105-E255D902B9DB}" type="slidenum">
              <a:rPr lang="en-US" smtClean="0"/>
              <a:t>‹#›</a:t>
            </a:fld>
            <a:endParaRPr lang="en-US"/>
          </a:p>
        </p:txBody>
      </p:sp>
    </p:spTree>
    <p:extLst>
      <p:ext uri="{BB962C8B-B14F-4D97-AF65-F5344CB8AC3E}">
        <p14:creationId xmlns:p14="http://schemas.microsoft.com/office/powerpoint/2010/main" val="3590097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67916" y="2470019"/>
            <a:ext cx="5915025" cy="4121281"/>
          </a:xfrm>
        </p:spPr>
        <p:txBody>
          <a:bodyPr anchor="b"/>
          <a:lstStyle>
            <a:lvl1pPr>
              <a:defRPr sz="4500"/>
            </a:lvl1pPr>
          </a:lstStyle>
          <a:p>
            <a:r>
              <a:rPr lang="en-GB"/>
              <a:t>Click to edit Master title style</a:t>
            </a:r>
            <a:endParaRPr lang="en-US" dirty="0"/>
          </a:p>
        </p:txBody>
      </p:sp>
      <p:sp>
        <p:nvSpPr>
          <p:cNvPr id="3" name="Text Placeholder 2"/>
          <p:cNvSpPr>
            <a:spLocks noGrp="1"/>
          </p:cNvSpPr>
          <p:nvPr>
            <p:ph type="body" idx="1"/>
          </p:nvPr>
        </p:nvSpPr>
        <p:spPr>
          <a:xfrm>
            <a:off x="467916" y="6630289"/>
            <a:ext cx="5915025" cy="2167284"/>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391EA7F9-6C0B-9742-B481-72F8E7B2560E}" type="datetimeFigureOut">
              <a:rPr lang="en-US" smtClean="0"/>
              <a:t>7/8/2022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36E8D65-CF49-CD40-A105-E255D902B9DB}" type="slidenum">
              <a:rPr lang="en-US" smtClean="0"/>
              <a:t>‹#›</a:t>
            </a:fld>
            <a:endParaRPr lang="en-US"/>
          </a:p>
        </p:txBody>
      </p:sp>
    </p:spTree>
    <p:extLst>
      <p:ext uri="{BB962C8B-B14F-4D97-AF65-F5344CB8AC3E}">
        <p14:creationId xmlns:p14="http://schemas.microsoft.com/office/powerpoint/2010/main" val="407007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sz="half" idx="1"/>
          </p:nvPr>
        </p:nvSpPr>
        <p:spPr>
          <a:xfrm>
            <a:off x="471488" y="2637436"/>
            <a:ext cx="2914650" cy="6286274"/>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Content Placeholder 3"/>
          <p:cNvSpPr>
            <a:spLocks noGrp="1"/>
          </p:cNvSpPr>
          <p:nvPr>
            <p:ph sz="half" idx="2"/>
          </p:nvPr>
        </p:nvSpPr>
        <p:spPr>
          <a:xfrm>
            <a:off x="3471863" y="2637436"/>
            <a:ext cx="2914650" cy="6286274"/>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Date Placeholder 4"/>
          <p:cNvSpPr>
            <a:spLocks noGrp="1"/>
          </p:cNvSpPr>
          <p:nvPr>
            <p:ph type="dt" sz="half" idx="10"/>
          </p:nvPr>
        </p:nvSpPr>
        <p:spPr/>
        <p:txBody>
          <a:bodyPr/>
          <a:lstStyle/>
          <a:p>
            <a:fld id="{391EA7F9-6C0B-9742-B481-72F8E7B2560E}" type="datetimeFigureOut">
              <a:rPr lang="en-US" smtClean="0"/>
              <a:t>7/8/2022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36E8D65-CF49-CD40-A105-E255D902B9DB}" type="slidenum">
              <a:rPr lang="en-US" smtClean="0"/>
              <a:t>‹#›</a:t>
            </a:fld>
            <a:endParaRPr lang="en-US"/>
          </a:p>
        </p:txBody>
      </p:sp>
    </p:spTree>
    <p:extLst>
      <p:ext uri="{BB962C8B-B14F-4D97-AF65-F5344CB8AC3E}">
        <p14:creationId xmlns:p14="http://schemas.microsoft.com/office/powerpoint/2010/main" val="9021937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90"/>
            <a:ext cx="5915025" cy="1915009"/>
          </a:xfrm>
        </p:spPr>
        <p:txBody>
          <a:bodyPr/>
          <a:lstStyle/>
          <a:p>
            <a:r>
              <a:rPr lang="en-GB"/>
              <a:t>Click to edit Master title style</a:t>
            </a:r>
            <a:endParaRPr lang="en-US" dirty="0"/>
          </a:p>
        </p:txBody>
      </p:sp>
      <p:sp>
        <p:nvSpPr>
          <p:cNvPr id="3" name="Text Placeholder 2"/>
          <p:cNvSpPr>
            <a:spLocks noGrp="1"/>
          </p:cNvSpPr>
          <p:nvPr>
            <p:ph type="body" idx="1"/>
          </p:nvPr>
        </p:nvSpPr>
        <p:spPr>
          <a:xfrm>
            <a:off x="472381" y="2428736"/>
            <a:ext cx="2901255" cy="1190286"/>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GB"/>
              <a:t>Click to edit Master text styles</a:t>
            </a:r>
          </a:p>
        </p:txBody>
      </p:sp>
      <p:sp>
        <p:nvSpPr>
          <p:cNvPr id="4" name="Content Placeholder 3"/>
          <p:cNvSpPr>
            <a:spLocks noGrp="1"/>
          </p:cNvSpPr>
          <p:nvPr>
            <p:ph sz="half" idx="2"/>
          </p:nvPr>
        </p:nvSpPr>
        <p:spPr>
          <a:xfrm>
            <a:off x="472381" y="3619022"/>
            <a:ext cx="2901255" cy="5323036"/>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Text Placeholder 4"/>
          <p:cNvSpPr>
            <a:spLocks noGrp="1"/>
          </p:cNvSpPr>
          <p:nvPr>
            <p:ph type="body" sz="quarter" idx="3"/>
          </p:nvPr>
        </p:nvSpPr>
        <p:spPr>
          <a:xfrm>
            <a:off x="3471863" y="2428736"/>
            <a:ext cx="2915543" cy="1190286"/>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GB"/>
              <a:t>Click to edit Master text styles</a:t>
            </a:r>
          </a:p>
        </p:txBody>
      </p:sp>
      <p:sp>
        <p:nvSpPr>
          <p:cNvPr id="6" name="Content Placeholder 5"/>
          <p:cNvSpPr>
            <a:spLocks noGrp="1"/>
          </p:cNvSpPr>
          <p:nvPr>
            <p:ph sz="quarter" idx="4"/>
          </p:nvPr>
        </p:nvSpPr>
        <p:spPr>
          <a:xfrm>
            <a:off x="3471863" y="3619022"/>
            <a:ext cx="2915543" cy="5323036"/>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7" name="Date Placeholder 6"/>
          <p:cNvSpPr>
            <a:spLocks noGrp="1"/>
          </p:cNvSpPr>
          <p:nvPr>
            <p:ph type="dt" sz="half" idx="10"/>
          </p:nvPr>
        </p:nvSpPr>
        <p:spPr/>
        <p:txBody>
          <a:bodyPr/>
          <a:lstStyle/>
          <a:p>
            <a:fld id="{391EA7F9-6C0B-9742-B481-72F8E7B2560E}" type="datetimeFigureOut">
              <a:rPr lang="en-US" smtClean="0"/>
              <a:t>7/8/2022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36E8D65-CF49-CD40-A105-E255D902B9DB}" type="slidenum">
              <a:rPr lang="en-US" smtClean="0"/>
              <a:t>‹#›</a:t>
            </a:fld>
            <a:endParaRPr lang="en-US"/>
          </a:p>
        </p:txBody>
      </p:sp>
    </p:spTree>
    <p:extLst>
      <p:ext uri="{BB962C8B-B14F-4D97-AF65-F5344CB8AC3E}">
        <p14:creationId xmlns:p14="http://schemas.microsoft.com/office/powerpoint/2010/main" val="157713577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Date Placeholder 2"/>
          <p:cNvSpPr>
            <a:spLocks noGrp="1"/>
          </p:cNvSpPr>
          <p:nvPr>
            <p:ph type="dt" sz="half" idx="10"/>
          </p:nvPr>
        </p:nvSpPr>
        <p:spPr/>
        <p:txBody>
          <a:bodyPr/>
          <a:lstStyle/>
          <a:p>
            <a:fld id="{391EA7F9-6C0B-9742-B481-72F8E7B2560E}" type="datetimeFigureOut">
              <a:rPr lang="en-US" smtClean="0"/>
              <a:t>7/8/2022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36E8D65-CF49-CD40-A105-E255D902B9DB}" type="slidenum">
              <a:rPr lang="en-US" smtClean="0"/>
              <a:t>‹#›</a:t>
            </a:fld>
            <a:endParaRPr lang="en-US"/>
          </a:p>
        </p:txBody>
      </p:sp>
    </p:spTree>
    <p:extLst>
      <p:ext uri="{BB962C8B-B14F-4D97-AF65-F5344CB8AC3E}">
        <p14:creationId xmlns:p14="http://schemas.microsoft.com/office/powerpoint/2010/main" val="401189068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91EA7F9-6C0B-9742-B481-72F8E7B2560E}" type="datetimeFigureOut">
              <a:rPr lang="en-US" smtClean="0"/>
              <a:t>7/8/2022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36E8D65-CF49-CD40-A105-E255D902B9DB}" type="slidenum">
              <a:rPr lang="en-US" smtClean="0"/>
              <a:t>‹#›</a:t>
            </a:fld>
            <a:endParaRPr lang="en-US"/>
          </a:p>
        </p:txBody>
      </p:sp>
    </p:spTree>
    <p:extLst>
      <p:ext uri="{BB962C8B-B14F-4D97-AF65-F5344CB8AC3E}">
        <p14:creationId xmlns:p14="http://schemas.microsoft.com/office/powerpoint/2010/main" val="34006660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60506"/>
            <a:ext cx="2211884" cy="2311771"/>
          </a:xfrm>
        </p:spPr>
        <p:txBody>
          <a:bodyPr anchor="b"/>
          <a:lstStyle>
            <a:lvl1pPr>
              <a:defRPr sz="2400"/>
            </a:lvl1pPr>
          </a:lstStyle>
          <a:p>
            <a:r>
              <a:rPr lang="en-GB"/>
              <a:t>Click to edit Master title style</a:t>
            </a:r>
            <a:endParaRPr lang="en-US" dirty="0"/>
          </a:p>
        </p:txBody>
      </p:sp>
      <p:sp>
        <p:nvSpPr>
          <p:cNvPr id="3" name="Content Placeholder 2"/>
          <p:cNvSpPr>
            <a:spLocks noGrp="1"/>
          </p:cNvSpPr>
          <p:nvPr>
            <p:ph idx="1"/>
          </p:nvPr>
        </p:nvSpPr>
        <p:spPr>
          <a:xfrm>
            <a:off x="2915543" y="1426511"/>
            <a:ext cx="3471863" cy="7040809"/>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Text Placeholder 3"/>
          <p:cNvSpPr>
            <a:spLocks noGrp="1"/>
          </p:cNvSpPr>
          <p:nvPr>
            <p:ph type="body" sz="half" idx="2"/>
          </p:nvPr>
        </p:nvSpPr>
        <p:spPr>
          <a:xfrm>
            <a:off x="472381" y="2972276"/>
            <a:ext cx="2211884" cy="5506510"/>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GB"/>
              <a:t>Click to edit Master text styles</a:t>
            </a:r>
          </a:p>
        </p:txBody>
      </p:sp>
      <p:sp>
        <p:nvSpPr>
          <p:cNvPr id="5" name="Date Placeholder 4"/>
          <p:cNvSpPr>
            <a:spLocks noGrp="1"/>
          </p:cNvSpPr>
          <p:nvPr>
            <p:ph type="dt" sz="half" idx="10"/>
          </p:nvPr>
        </p:nvSpPr>
        <p:spPr/>
        <p:txBody>
          <a:bodyPr/>
          <a:lstStyle/>
          <a:p>
            <a:fld id="{391EA7F9-6C0B-9742-B481-72F8E7B2560E}" type="datetimeFigureOut">
              <a:rPr lang="en-US" smtClean="0"/>
              <a:t>7/8/2022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36E8D65-CF49-CD40-A105-E255D902B9DB}" type="slidenum">
              <a:rPr lang="en-US" smtClean="0"/>
              <a:t>‹#›</a:t>
            </a:fld>
            <a:endParaRPr lang="en-US"/>
          </a:p>
        </p:txBody>
      </p:sp>
    </p:spTree>
    <p:extLst>
      <p:ext uri="{BB962C8B-B14F-4D97-AF65-F5344CB8AC3E}">
        <p14:creationId xmlns:p14="http://schemas.microsoft.com/office/powerpoint/2010/main" val="86744554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60506"/>
            <a:ext cx="2211884" cy="2311771"/>
          </a:xfrm>
        </p:spPr>
        <p:txBody>
          <a:bodyPr anchor="b"/>
          <a:lstStyle>
            <a:lvl1pPr>
              <a:defRPr sz="2400"/>
            </a:lvl1pPr>
          </a:lstStyle>
          <a:p>
            <a:r>
              <a:rPr lang="en-GB"/>
              <a:t>Click to edit Master title style</a:t>
            </a:r>
            <a:endParaRPr lang="en-US" dirty="0"/>
          </a:p>
        </p:txBody>
      </p:sp>
      <p:sp>
        <p:nvSpPr>
          <p:cNvPr id="3" name="Picture Placeholder 2"/>
          <p:cNvSpPr>
            <a:spLocks noGrp="1" noChangeAspect="1"/>
          </p:cNvSpPr>
          <p:nvPr>
            <p:ph type="pic" idx="1"/>
          </p:nvPr>
        </p:nvSpPr>
        <p:spPr>
          <a:xfrm>
            <a:off x="2915543" y="1426511"/>
            <a:ext cx="3471863" cy="7040809"/>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GB"/>
              <a:t>Click icon to add picture</a:t>
            </a:r>
            <a:endParaRPr lang="en-US" dirty="0"/>
          </a:p>
        </p:txBody>
      </p:sp>
      <p:sp>
        <p:nvSpPr>
          <p:cNvPr id="4" name="Text Placeholder 3"/>
          <p:cNvSpPr>
            <a:spLocks noGrp="1"/>
          </p:cNvSpPr>
          <p:nvPr>
            <p:ph type="body" sz="half" idx="2"/>
          </p:nvPr>
        </p:nvSpPr>
        <p:spPr>
          <a:xfrm>
            <a:off x="472381" y="2972276"/>
            <a:ext cx="2211884" cy="5506510"/>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GB"/>
              <a:t>Click to edit Master text styles</a:t>
            </a:r>
          </a:p>
        </p:txBody>
      </p:sp>
      <p:sp>
        <p:nvSpPr>
          <p:cNvPr id="5" name="Date Placeholder 4"/>
          <p:cNvSpPr>
            <a:spLocks noGrp="1"/>
          </p:cNvSpPr>
          <p:nvPr>
            <p:ph type="dt" sz="half" idx="10"/>
          </p:nvPr>
        </p:nvSpPr>
        <p:spPr/>
        <p:txBody>
          <a:bodyPr/>
          <a:lstStyle/>
          <a:p>
            <a:fld id="{391EA7F9-6C0B-9742-B481-72F8E7B2560E}" type="datetimeFigureOut">
              <a:rPr lang="en-US" smtClean="0"/>
              <a:t>7/8/2022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36E8D65-CF49-CD40-A105-E255D902B9DB}" type="slidenum">
              <a:rPr lang="en-US" smtClean="0"/>
              <a:t>‹#›</a:t>
            </a:fld>
            <a:endParaRPr lang="en-US"/>
          </a:p>
        </p:txBody>
      </p:sp>
    </p:spTree>
    <p:extLst>
      <p:ext uri="{BB962C8B-B14F-4D97-AF65-F5344CB8AC3E}">
        <p14:creationId xmlns:p14="http://schemas.microsoft.com/office/powerpoint/2010/main" val="29520795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90"/>
            <a:ext cx="5915025" cy="1915009"/>
          </a:xfrm>
          <a:prstGeom prst="rect">
            <a:avLst/>
          </a:prstGeom>
        </p:spPr>
        <p:txBody>
          <a:bodyPr vert="horz" lIns="91440" tIns="45720" rIns="91440" bIns="45720" rtlCol="0" anchor="ctr">
            <a:normAutofit/>
          </a:bodyPr>
          <a:lstStyle/>
          <a:p>
            <a:r>
              <a:rPr lang="en-GB"/>
              <a:t>Click to edit Master title style</a:t>
            </a:r>
            <a:endParaRPr lang="en-US" dirty="0"/>
          </a:p>
        </p:txBody>
      </p:sp>
      <p:sp>
        <p:nvSpPr>
          <p:cNvPr id="3" name="Text Placeholder 2"/>
          <p:cNvSpPr>
            <a:spLocks noGrp="1"/>
          </p:cNvSpPr>
          <p:nvPr>
            <p:ph type="body" idx="1"/>
          </p:nvPr>
        </p:nvSpPr>
        <p:spPr>
          <a:xfrm>
            <a:off x="471488" y="2637436"/>
            <a:ext cx="5915025" cy="6286274"/>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2"/>
          </p:nvPr>
        </p:nvSpPr>
        <p:spPr>
          <a:xfrm>
            <a:off x="471488" y="9182869"/>
            <a:ext cx="1543050" cy="527487"/>
          </a:xfrm>
          <a:prstGeom prst="rect">
            <a:avLst/>
          </a:prstGeom>
        </p:spPr>
        <p:txBody>
          <a:bodyPr vert="horz" lIns="91440" tIns="45720" rIns="91440" bIns="45720" rtlCol="0" anchor="ctr"/>
          <a:lstStyle>
            <a:lvl1pPr algn="l">
              <a:defRPr sz="900">
                <a:solidFill>
                  <a:schemeClr val="tx1">
                    <a:tint val="75000"/>
                  </a:schemeClr>
                </a:solidFill>
              </a:defRPr>
            </a:lvl1pPr>
          </a:lstStyle>
          <a:p>
            <a:fld id="{391EA7F9-6C0B-9742-B481-72F8E7B2560E}" type="datetimeFigureOut">
              <a:rPr lang="en-US" smtClean="0"/>
              <a:t>7/8/2022</a:t>
            </a:fld>
            <a:endParaRPr lang="en-US"/>
          </a:p>
        </p:txBody>
      </p:sp>
      <p:sp>
        <p:nvSpPr>
          <p:cNvPr id="5" name="Footer Placeholder 4"/>
          <p:cNvSpPr>
            <a:spLocks noGrp="1"/>
          </p:cNvSpPr>
          <p:nvPr>
            <p:ph type="ftr" sz="quarter" idx="3"/>
          </p:nvPr>
        </p:nvSpPr>
        <p:spPr>
          <a:xfrm>
            <a:off x="2271713" y="9182869"/>
            <a:ext cx="2314575" cy="527487"/>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843463" y="9182869"/>
            <a:ext cx="1543050" cy="527487"/>
          </a:xfrm>
          <a:prstGeom prst="rect">
            <a:avLst/>
          </a:prstGeom>
        </p:spPr>
        <p:txBody>
          <a:bodyPr vert="horz" lIns="91440" tIns="45720" rIns="91440" bIns="45720" rtlCol="0" anchor="ctr"/>
          <a:lstStyle>
            <a:lvl1pPr algn="r">
              <a:defRPr sz="900">
                <a:solidFill>
                  <a:schemeClr val="tx1">
                    <a:tint val="75000"/>
                  </a:schemeClr>
                </a:solidFill>
              </a:defRPr>
            </a:lvl1pPr>
          </a:lstStyle>
          <a:p>
            <a:fld id="{036E8D65-CF49-CD40-A105-E255D902B9DB}" type="slidenum">
              <a:rPr lang="en-US" smtClean="0"/>
              <a:t>‹#›</a:t>
            </a:fld>
            <a:endParaRPr lang="en-US"/>
          </a:p>
        </p:txBody>
      </p:sp>
      <p:pic>
        <p:nvPicPr>
          <p:cNvPr id="9" name="Picture 8" descr="A picture containing shape&#10;&#10;Description automatically generated">
            <a:extLst>
              <a:ext uri="{FF2B5EF4-FFF2-40B4-BE49-F238E27FC236}">
                <a16:creationId xmlns:a16="http://schemas.microsoft.com/office/drawing/2014/main" id="{DB2AAF35-7FDA-E748-9889-818ECB6D4D82}"/>
              </a:ext>
            </a:extLst>
          </p:cNvPr>
          <p:cNvPicPr>
            <a:picLocks noChangeAspect="1"/>
          </p:cNvPicPr>
          <p:nvPr userDrawn="1"/>
        </p:nvPicPr>
        <p:blipFill>
          <a:blip r:embed="rId13"/>
          <a:stretch>
            <a:fillRect/>
          </a:stretch>
        </p:blipFill>
        <p:spPr>
          <a:xfrm>
            <a:off x="0" y="6049963"/>
            <a:ext cx="6858000" cy="3857625"/>
          </a:xfrm>
          <a:prstGeom prst="rect">
            <a:avLst/>
          </a:prstGeom>
        </p:spPr>
      </p:pic>
    </p:spTree>
    <p:extLst>
      <p:ext uri="{BB962C8B-B14F-4D97-AF65-F5344CB8AC3E}">
        <p14:creationId xmlns:p14="http://schemas.microsoft.com/office/powerpoint/2010/main" val="4226445675"/>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685800" rtl="0" eaLnBrk="1" latinLnBrk="0" hangingPunct="1">
        <a:lnSpc>
          <a:spcPct val="90000"/>
        </a:lnSpc>
        <a:spcBef>
          <a:spcPct val="0"/>
        </a:spcBef>
        <a:buNone/>
        <a:defRPr sz="3300" b="0" i="0" kern="1200">
          <a:solidFill>
            <a:schemeClr val="tx1"/>
          </a:solidFill>
          <a:latin typeface="Gill Sans MT" panose="020B0502020104020203" pitchFamily="34" charset="77"/>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b="0" i="0" kern="1200">
          <a:solidFill>
            <a:schemeClr val="tx1"/>
          </a:solidFill>
          <a:latin typeface="Gill Sans MT" panose="020B0502020104020203" pitchFamily="34" charset="77"/>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b="0" i="0" kern="1200">
          <a:solidFill>
            <a:schemeClr val="tx1"/>
          </a:solidFill>
          <a:latin typeface="Gill Sans MT" panose="020B0502020104020203" pitchFamily="34" charset="77"/>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b="0" i="0" kern="1200">
          <a:solidFill>
            <a:schemeClr val="tx1"/>
          </a:solidFill>
          <a:latin typeface="Gill Sans MT" panose="020B0502020104020203" pitchFamily="34" charset="77"/>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b="0" i="0" kern="1200">
          <a:solidFill>
            <a:schemeClr val="tx1"/>
          </a:solidFill>
          <a:latin typeface="Gill Sans MT" panose="020B0502020104020203" pitchFamily="34" charset="77"/>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b="0" i="0" kern="1200">
          <a:solidFill>
            <a:schemeClr val="tx1"/>
          </a:solidFill>
          <a:latin typeface="Gill Sans MT" panose="020B0502020104020203" pitchFamily="34" charset="77"/>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https://www.bbc.co.uk/news/world-us-canada-27478998" TargetMode="Externa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Text Box 8">
            <a:extLst>
              <a:ext uri="{FF2B5EF4-FFF2-40B4-BE49-F238E27FC236}">
                <a16:creationId xmlns:a16="http://schemas.microsoft.com/office/drawing/2014/main" id="{6B709C51-8526-AA49-9036-59AF99CFE4F1}"/>
              </a:ext>
            </a:extLst>
          </p:cNvPr>
          <p:cNvSpPr txBox="1"/>
          <p:nvPr/>
        </p:nvSpPr>
        <p:spPr>
          <a:xfrm>
            <a:off x="318334" y="335981"/>
            <a:ext cx="6137329" cy="4254307"/>
          </a:xfrm>
          <a:prstGeom prst="roundRect">
            <a:avLst>
              <a:gd name="adj" fmla="val 4450"/>
            </a:avLst>
          </a:prstGeom>
          <a:solidFill>
            <a:schemeClr val="lt1"/>
          </a:solidFill>
          <a:ln w="6350">
            <a:solidFill>
              <a:srgbClr val="E82587"/>
            </a:solidFill>
          </a:ln>
        </p:spPr>
        <p:txBody>
          <a:bodyPr rot="0" spcFirstLastPara="0" vert="horz" wrap="square" lIns="91440" tIns="45720" rIns="91440" bIns="45720" numCol="1" spcCol="0" rtlCol="0" fromWordArt="0" anchor="ctr" anchorCtr="0" forceAA="0" compatLnSpc="1">
            <a:prstTxWarp prst="textNoShape">
              <a:avLst/>
            </a:prstTxWarp>
            <a:noAutofit/>
          </a:bodyPr>
          <a:lstStyle/>
          <a:p>
            <a:r>
              <a:rPr lang="en-US" dirty="0" err="1">
                <a:latin typeface="Courier New" panose="02070309020205020404" pitchFamily="49" charset="0"/>
                <a:cs typeface="Courier New" panose="02070309020205020404" pitchFamily="49" charset="0"/>
              </a:rPr>
              <a:t>Finsbury</a:t>
            </a:r>
            <a:r>
              <a:rPr lang="en-US" dirty="0">
                <a:latin typeface="Courier New" panose="02070309020205020404" pitchFamily="49" charset="0"/>
                <a:cs typeface="Courier New" panose="02070309020205020404" pitchFamily="49" charset="0"/>
              </a:rPr>
              <a:t> Park Mosque Community Newsletter</a:t>
            </a:r>
            <a:endParaRPr lang="en-GB" dirty="0">
              <a:latin typeface="Courier New" panose="02070309020205020404" pitchFamily="49" charset="0"/>
              <a:cs typeface="Courier New" panose="02070309020205020404" pitchFamily="49" charset="0"/>
            </a:endParaRPr>
          </a:p>
          <a:p>
            <a:r>
              <a:rPr lang="en-US" sz="1000" dirty="0">
                <a:latin typeface="Gill Sans MT" panose="020B0502020104020203" pitchFamily="34" charset="77"/>
              </a:rPr>
              <a:t> </a:t>
            </a:r>
            <a:endParaRPr lang="en-GB" sz="1000" dirty="0">
              <a:latin typeface="Gill Sans MT" panose="020B0502020104020203" pitchFamily="34" charset="77"/>
            </a:endParaRPr>
          </a:p>
          <a:p>
            <a:r>
              <a:rPr lang="en-US" sz="1000" b="1" dirty="0">
                <a:latin typeface="Gill Sans MT" panose="020B0502020104020203" pitchFamily="34" charset="77"/>
              </a:rPr>
              <a:t>Abu Hamza Convicted</a:t>
            </a:r>
            <a:r>
              <a:rPr lang="en-GB" sz="1000" dirty="0">
                <a:latin typeface="Gill Sans MT" panose="020B0502020104020203" pitchFamily="34" charset="77"/>
              </a:rPr>
              <a:t> – </a:t>
            </a:r>
            <a:r>
              <a:rPr lang="en-US" sz="1000" b="1" dirty="0">
                <a:latin typeface="Gill Sans MT" panose="020B0502020104020203" pitchFamily="34" charset="77"/>
              </a:rPr>
              <a:t>9</a:t>
            </a:r>
            <a:r>
              <a:rPr lang="en-US" sz="1000" b="1" baseline="30000" dirty="0">
                <a:latin typeface="Gill Sans MT" panose="020B0502020104020203" pitchFamily="34" charset="77"/>
              </a:rPr>
              <a:t>th</a:t>
            </a:r>
            <a:r>
              <a:rPr lang="en-US" sz="1000" b="1" dirty="0">
                <a:latin typeface="Gill Sans MT" panose="020B0502020104020203" pitchFamily="34" charset="77"/>
              </a:rPr>
              <a:t> January 2015</a:t>
            </a:r>
            <a:endParaRPr lang="en-GB" sz="1000" dirty="0">
              <a:latin typeface="Gill Sans MT" panose="020B0502020104020203" pitchFamily="34" charset="77"/>
            </a:endParaRPr>
          </a:p>
          <a:p>
            <a:r>
              <a:rPr lang="en-US" sz="1000" dirty="0">
                <a:latin typeface="Gill Sans MT" panose="020B0502020104020203" pitchFamily="34" charset="77"/>
              </a:rPr>
              <a:t> </a:t>
            </a:r>
            <a:endParaRPr lang="en-GB" sz="1000" dirty="0">
              <a:latin typeface="Gill Sans MT" panose="020B0502020104020203" pitchFamily="34" charset="77"/>
            </a:endParaRPr>
          </a:p>
          <a:p>
            <a:r>
              <a:rPr lang="en-US" sz="900" dirty="0">
                <a:latin typeface="Gill Sans MT" panose="020B0502020104020203" pitchFamily="34" charset="77"/>
              </a:rPr>
              <a:t>You may remember the ‘Abu Hamza’ years. Hamza, originally Egyptian, moved to England in 1979 and gained British citizenship. He was radicalized fighting to defend Afghanistan against the Soviet invasion in the 1980s. </a:t>
            </a:r>
            <a:endParaRPr lang="en-GB" sz="900" dirty="0">
              <a:latin typeface="Gill Sans MT" panose="020B0502020104020203" pitchFamily="34" charset="77"/>
            </a:endParaRPr>
          </a:p>
          <a:p>
            <a:r>
              <a:rPr lang="en-US" sz="900" dirty="0">
                <a:latin typeface="Gill Sans MT" panose="020B0502020104020203" pitchFamily="34" charset="77"/>
              </a:rPr>
              <a:t>Hamza joined our mosque community in 1997 and soon after began his period as Imam. He became known for voicing fears that the war in Iraq was an attack on Islam. These statements were interpreted as ‘anti-Western’ in much of the British media. Hamza took it too far when he claimed the September 11 attacks on the World Trade Centre were a Jewish plot. Home Secretary David Blunkett declared Hamza’s views made him unfit to be a British citizen.</a:t>
            </a:r>
            <a:endParaRPr lang="en-GB" sz="900" dirty="0">
              <a:latin typeface="Gill Sans MT" panose="020B0502020104020203" pitchFamily="34" charset="77"/>
            </a:endParaRPr>
          </a:p>
          <a:p>
            <a:endParaRPr lang="en-US" sz="900" dirty="0">
              <a:latin typeface="Gill Sans MT" panose="020B0502020104020203" pitchFamily="34" charset="77"/>
            </a:endParaRPr>
          </a:p>
          <a:p>
            <a:r>
              <a:rPr lang="en-US" sz="900" dirty="0">
                <a:latin typeface="Gill Sans MT" panose="020B0502020104020203" pitchFamily="34" charset="77"/>
              </a:rPr>
              <a:t>Our Jumu’ah prayers today serve 2,000 men. In Hamza’s years, his Friday prayer sermons were attended by less than 60 men. However the Mosque was regularly featured in in the news as a hotbed of radical Islamic extremism. </a:t>
            </a:r>
            <a:endParaRPr lang="en-GB" sz="900" dirty="0">
              <a:latin typeface="Gill Sans MT" panose="020B0502020104020203" pitchFamily="34" charset="77"/>
            </a:endParaRPr>
          </a:p>
          <a:p>
            <a:endParaRPr lang="en-US" sz="900" dirty="0">
              <a:latin typeface="Gill Sans MT" panose="020B0502020104020203" pitchFamily="34" charset="77"/>
            </a:endParaRPr>
          </a:p>
          <a:p>
            <a:r>
              <a:rPr lang="en-US" sz="900" dirty="0">
                <a:latin typeface="Gill Sans MT" panose="020B0502020104020203" pitchFamily="34" charset="77"/>
              </a:rPr>
              <a:t>Hamza was arrested in 2004 and charged with 15 offences under the Terrorism Act. In 2006 he was convicted for inciting hatred and soliciting murder. He was not found guilty of involvement in any terrorist activity. </a:t>
            </a:r>
            <a:endParaRPr lang="en-GB" sz="900" dirty="0">
              <a:latin typeface="Gill Sans MT" panose="020B0502020104020203" pitchFamily="34" charset="77"/>
            </a:endParaRPr>
          </a:p>
          <a:p>
            <a:endParaRPr lang="en-US" sz="900" dirty="0">
              <a:latin typeface="Gill Sans MT" panose="020B0502020104020203" pitchFamily="34" charset="77"/>
            </a:endParaRPr>
          </a:p>
          <a:p>
            <a:r>
              <a:rPr lang="en-US" sz="900" dirty="0">
                <a:latin typeface="Gill Sans MT" panose="020B0502020104020203" pitchFamily="34" charset="77"/>
              </a:rPr>
              <a:t>In a further twist, the USA sought to arrest Hamza and charge him with terrorism offences. The British government refused this request until it was clear that he would not receive the death penalty if convicted. Eventually Hamza was extradited to America for trial. Today he has been sentenced to life imprisonment for terrorism related offences including his role in the 1998 kidnapping of Western tourists in Yemen that left four hostages dead. We understand he will be sent to a ‘supermax’ prison in Colorado. We understand this prison uses solitary confinement, but do not know at this stage how Hamza will be held.</a:t>
            </a:r>
            <a:endParaRPr lang="en-GB" sz="900" dirty="0">
              <a:latin typeface="Gill Sans MT" panose="020B0502020104020203" pitchFamily="34" charset="77"/>
            </a:endParaRPr>
          </a:p>
          <a:p>
            <a:endParaRPr lang="en-US" sz="900" dirty="0">
              <a:latin typeface="Gill Sans MT" panose="020B0502020104020203" pitchFamily="34" charset="77"/>
            </a:endParaRPr>
          </a:p>
          <a:p>
            <a:r>
              <a:rPr lang="en-US" sz="900" dirty="0" err="1">
                <a:latin typeface="Gill Sans MT" panose="020B0502020104020203" pitchFamily="34" charset="77"/>
              </a:rPr>
              <a:t>Finsbury</a:t>
            </a:r>
            <a:r>
              <a:rPr lang="en-US" sz="900" dirty="0">
                <a:latin typeface="Gill Sans MT" panose="020B0502020104020203" pitchFamily="34" charset="77"/>
              </a:rPr>
              <a:t> Park Mosque has worked hard with local police, councilors, faith and community leaders since these years to be open and accessible and to be a beacon of hope and support for the whole community.  </a:t>
            </a:r>
            <a:endParaRPr lang="en-GB" sz="900" dirty="0">
              <a:latin typeface="Gill Sans MT" panose="020B0502020104020203" pitchFamily="34" charset="77"/>
            </a:endParaRPr>
          </a:p>
        </p:txBody>
      </p:sp>
      <p:sp>
        <p:nvSpPr>
          <p:cNvPr id="11" name="Text Box 8">
            <a:extLst>
              <a:ext uri="{FF2B5EF4-FFF2-40B4-BE49-F238E27FC236}">
                <a16:creationId xmlns:a16="http://schemas.microsoft.com/office/drawing/2014/main" id="{8160F60F-B070-5347-A61F-4354293EA4B5}"/>
              </a:ext>
            </a:extLst>
          </p:cNvPr>
          <p:cNvSpPr txBox="1"/>
          <p:nvPr/>
        </p:nvSpPr>
        <p:spPr>
          <a:xfrm>
            <a:off x="318334" y="4754880"/>
            <a:ext cx="6137329" cy="4816728"/>
          </a:xfrm>
          <a:prstGeom prst="roundRect">
            <a:avLst>
              <a:gd name="adj" fmla="val 4450"/>
            </a:avLst>
          </a:prstGeom>
          <a:solidFill>
            <a:schemeClr val="lt1"/>
          </a:solidFill>
          <a:ln w="6350">
            <a:solidFill>
              <a:srgbClr val="E82587"/>
            </a:solidFill>
          </a:ln>
        </p:spPr>
        <p:txBody>
          <a:bodyPr rot="0" spcFirstLastPara="0" vert="horz" wrap="square" lIns="91440" tIns="45720" rIns="91440" bIns="45720" numCol="1" spcCol="0" rtlCol="0" fromWordArt="0" anchor="ctr" anchorCtr="0" forceAA="0" compatLnSpc="1">
            <a:prstTxWarp prst="textNoShape">
              <a:avLst/>
            </a:prstTxWarp>
            <a:noAutofit/>
          </a:bodyPr>
          <a:lstStyle/>
          <a:p>
            <a:r>
              <a:rPr lang="en-US" sz="2000" dirty="0">
                <a:latin typeface="Courier New" panose="02070309020205020404" pitchFamily="49" charset="0"/>
                <a:cs typeface="Courier New" panose="02070309020205020404" pitchFamily="49" charset="0"/>
              </a:rPr>
              <a:t>North London Local</a:t>
            </a:r>
            <a:endParaRPr lang="en-GB" sz="2000" dirty="0">
              <a:latin typeface="Courier New" panose="02070309020205020404" pitchFamily="49" charset="0"/>
              <a:cs typeface="Courier New" panose="02070309020205020404" pitchFamily="49" charset="0"/>
            </a:endParaRPr>
          </a:p>
          <a:p>
            <a:r>
              <a:rPr lang="en-US" sz="1000" b="1" dirty="0">
                <a:latin typeface="Gill Sans MT" panose="020B0502020104020203" pitchFamily="34" charset="77"/>
              </a:rPr>
              <a:t>Your local North London news service</a:t>
            </a:r>
            <a:r>
              <a:rPr lang="en-GB" sz="1000" dirty="0">
                <a:latin typeface="Gill Sans MT" panose="020B0502020104020203" pitchFamily="34" charset="77"/>
              </a:rPr>
              <a:t> – </a:t>
            </a:r>
            <a:r>
              <a:rPr lang="en-US" sz="1000" b="1" dirty="0">
                <a:latin typeface="Gill Sans MT" panose="020B0502020104020203" pitchFamily="34" charset="77"/>
              </a:rPr>
              <a:t>09.01.15</a:t>
            </a:r>
            <a:endParaRPr lang="en-GB" sz="1000" dirty="0">
              <a:latin typeface="Gill Sans MT" panose="020B0502020104020203" pitchFamily="34" charset="77"/>
            </a:endParaRPr>
          </a:p>
          <a:p>
            <a:endParaRPr lang="en-US" sz="1000" dirty="0">
              <a:latin typeface="Gill Sans MT" panose="020B0502020104020203" pitchFamily="34" charset="77"/>
            </a:endParaRPr>
          </a:p>
          <a:p>
            <a:r>
              <a:rPr lang="en-US" b="1" dirty="0">
                <a:latin typeface="Gill Sans MT" panose="020B0502020104020203" pitchFamily="34" charset="77"/>
              </a:rPr>
              <a:t>Abu Hamza Convicted!</a:t>
            </a:r>
            <a:endParaRPr lang="en-GB" b="1" dirty="0">
              <a:latin typeface="Gill Sans MT" panose="020B0502020104020203" pitchFamily="34" charset="77"/>
            </a:endParaRPr>
          </a:p>
          <a:p>
            <a:r>
              <a:rPr lang="en-GB" sz="1000" dirty="0">
                <a:latin typeface="Gill Sans MT" panose="020B0502020104020203" pitchFamily="34" charset="77"/>
              </a:rPr>
              <a:t> </a:t>
            </a:r>
          </a:p>
          <a:p>
            <a:r>
              <a:rPr lang="en-GB" sz="900" dirty="0">
                <a:latin typeface="Gill Sans MT" panose="020B0502020104020203" pitchFamily="34" charset="77"/>
              </a:rPr>
              <a:t>The ‘hook-handed’ Imam, known as Abu Hamza, has finally been served a life sentence without parole in the USA. He will serve this sentence at ADX Florence in Colorado. The significant ruling was made today in the US after Hamza was tried and convicted of involvement in terrorism after the death of four Western tourists in a 1998 kidnapping in Yemen.  </a:t>
            </a:r>
          </a:p>
          <a:p>
            <a:endParaRPr lang="en-GB" sz="900" dirty="0">
              <a:latin typeface="Gill Sans MT" panose="020B0502020104020203" pitchFamily="34" charset="77"/>
            </a:endParaRPr>
          </a:p>
          <a:p>
            <a:r>
              <a:rPr lang="en-GB" sz="900" dirty="0">
                <a:latin typeface="Gill Sans MT" panose="020B0502020104020203" pitchFamily="34" charset="77"/>
              </a:rPr>
              <a:t>The trial might not have been possible had Hamza won his fight against extradition to the US, claiming his human rights would be disregarded. Hamza used the full weight of British and European law to resist extradition. Eventually he was extradited after the British courts sought assurance that he would not be executed. </a:t>
            </a:r>
          </a:p>
          <a:p>
            <a:r>
              <a:rPr lang="en-GB" sz="900" dirty="0">
                <a:latin typeface="Gill Sans MT" panose="020B0502020104020203" pitchFamily="34" charset="77"/>
              </a:rPr>
              <a:t>Formerly a night club bouncer and strip club owner, Hamza travelled to Afghanistan and joined the Mujahedeen. He fought as a jihadi against Western forces. </a:t>
            </a:r>
          </a:p>
          <a:p>
            <a:endParaRPr lang="en-GB" sz="900" dirty="0">
              <a:latin typeface="Gill Sans MT" panose="020B0502020104020203" pitchFamily="34" charset="77"/>
            </a:endParaRPr>
          </a:p>
          <a:p>
            <a:r>
              <a:rPr lang="en-GB" sz="900" dirty="0">
                <a:latin typeface="Gill Sans MT" panose="020B0502020104020203" pitchFamily="34" charset="77"/>
              </a:rPr>
              <a:t>When he returned to London he had lost one eye and one hand. </a:t>
            </a:r>
          </a:p>
          <a:p>
            <a:endParaRPr lang="en-GB" sz="900" dirty="0">
              <a:latin typeface="Gill Sans MT" panose="020B0502020104020203" pitchFamily="34" charset="77"/>
            </a:endParaRPr>
          </a:p>
          <a:p>
            <a:r>
              <a:rPr lang="en-GB" sz="900" dirty="0">
                <a:latin typeface="Gill Sans MT" panose="020B0502020104020203" pitchFamily="34" charset="77"/>
              </a:rPr>
              <a:t>He preached in Finsbury Park Mosque, using fiery rhetoric against Western liberal values. He blamed the 9/11 attacks on Jews and stated that the invasion of Iraq was a war against Islam. </a:t>
            </a:r>
          </a:p>
          <a:p>
            <a:endParaRPr lang="en-GB" sz="900" dirty="0">
              <a:latin typeface="Gill Sans MT" panose="020B0502020104020203" pitchFamily="34" charset="77"/>
            </a:endParaRPr>
          </a:p>
          <a:p>
            <a:r>
              <a:rPr lang="en-GB" sz="900" dirty="0">
                <a:latin typeface="Gill Sans MT" panose="020B0502020104020203" pitchFamily="34" charset="77"/>
              </a:rPr>
              <a:t>In 2004 the home secretary, David Blunkett declared that Hamza was unfit to be a British citizen. In the same year 2004 he was charged with 15 terrorism offences. After his trial in 2006 he was convicted for inciting hatred and soliciting murder, however was not found guilty of any terrorist activity. </a:t>
            </a:r>
          </a:p>
          <a:p>
            <a:endParaRPr lang="en-GB" sz="900" dirty="0">
              <a:latin typeface="Gill Sans MT" panose="020B0502020104020203" pitchFamily="34" charset="77"/>
            </a:endParaRPr>
          </a:p>
          <a:p>
            <a:r>
              <a:rPr lang="en-GB" sz="900" dirty="0">
                <a:latin typeface="Gill Sans MT" panose="020B0502020104020203" pitchFamily="34" charset="77"/>
              </a:rPr>
              <a:t>His extradition to the US was initially approved by the British courts in 2007. Hamza appealed on the basis that a trial and sentence in the US infringed his human rights. He fought extradition until 2012. He was in the USA charged with 11 offences including hostage taking, conspiracy to establish a militant training camp and engaging in jihad in Afghanistan.  He pleaded not guilty to all charges. Home Secretary Theresa May declared the result shows Hamza has ‘finally faced justice’. </a:t>
            </a:r>
          </a:p>
          <a:p>
            <a:endParaRPr lang="en-GB" sz="900" dirty="0">
              <a:latin typeface="Gill Sans MT" panose="020B0502020104020203" pitchFamily="34" charset="77"/>
            </a:endParaRPr>
          </a:p>
          <a:p>
            <a:r>
              <a:rPr lang="en-GB" sz="900" dirty="0">
                <a:latin typeface="Gill Sans MT" panose="020B0502020104020203" pitchFamily="34" charset="77"/>
              </a:rPr>
              <a:t>(</a:t>
            </a:r>
            <a:r>
              <a:rPr lang="en-GB" sz="900" u="sng" dirty="0">
                <a:latin typeface="Gill Sans MT" panose="020B0502020104020203" pitchFamily="34" charset="77"/>
                <a:hlinkClick r:id="rId2"/>
              </a:rPr>
              <a:t>https://www.bbc.co.uk/news/world-us-canada-27478998</a:t>
            </a:r>
            <a:r>
              <a:rPr lang="en-GB" sz="900" dirty="0">
                <a:latin typeface="Gill Sans MT" panose="020B0502020104020203" pitchFamily="34" charset="77"/>
              </a:rPr>
              <a:t>) </a:t>
            </a:r>
          </a:p>
        </p:txBody>
      </p:sp>
    </p:spTree>
    <p:extLst>
      <p:ext uri="{BB962C8B-B14F-4D97-AF65-F5344CB8AC3E}">
        <p14:creationId xmlns:p14="http://schemas.microsoft.com/office/powerpoint/2010/main" val="246885562"/>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BD26428C49615143BE8230498DF89BBE" ma:contentTypeVersion="14" ma:contentTypeDescription="Create a new document." ma:contentTypeScope="" ma:versionID="91c7e43317cf3fe01dda806635ea97fb">
  <xsd:schema xmlns:xsd="http://www.w3.org/2001/XMLSchema" xmlns:xs="http://www.w3.org/2001/XMLSchema" xmlns:p="http://schemas.microsoft.com/office/2006/metadata/properties" xmlns:ns2="3daa3796-40a0-4fe0-acc9-e99f93d22791" xmlns:ns3="699b7773-a9c6-4390-9b00-6e425b8b77a1" targetNamespace="http://schemas.microsoft.com/office/2006/metadata/properties" ma:root="true" ma:fieldsID="7278492afea5bacf4ee71972057ea41a" ns2:_="" ns3:_="">
    <xsd:import namespace="3daa3796-40a0-4fe0-acc9-e99f93d22791"/>
    <xsd:import namespace="699b7773-a9c6-4390-9b00-6e425b8b77a1"/>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OCR" minOccurs="0"/>
                <xsd:element ref="ns2:MediaServiceDateTaken" minOccurs="0"/>
                <xsd:element ref="ns2:MediaServiceLocation" minOccurs="0"/>
                <xsd:element ref="ns2:MediaServiceGenerationTime" minOccurs="0"/>
                <xsd:element ref="ns2:MediaServiceEventHashCode" minOccurs="0"/>
                <xsd:element ref="ns2:MediaServiceAutoKeyPoints" minOccurs="0"/>
                <xsd:element ref="ns2:MediaServiceKeyPoints" minOccurs="0"/>
                <xsd:element ref="ns2:MediaLengthInSeconds" minOccurs="0"/>
                <xsd:element ref="ns2:lcf76f155ced4ddcb4097134ff3c332f" minOccurs="0"/>
                <xsd:element ref="ns3:TaxCatchAll"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daa3796-40a0-4fe0-acc9-e99f93d22791"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MediaServiceAutoTags" ma:internalName="MediaServiceAutoTags" ma:readOnly="true">
      <xsd:simpleType>
        <xsd:restriction base="dms:Text"/>
      </xsd:simpleType>
    </xsd:element>
    <xsd:element name="MediaServiceOCR" ma:index="11" nillable="true" ma:displayName="MediaServiceOCR" ma:internalName="MediaServiceOCR"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ServiceLocation" ma:index="13" nillable="true" ma:displayName="Location" ma:internalName="MediaServiceLocation" ma:readOnly="true">
      <xsd:simpleType>
        <xsd:restriction base="dms:Text"/>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element name="MediaLengthInSeconds" ma:index="18" nillable="true" ma:displayName="Length (seconds)" ma:internalName="MediaLengthInSeconds" ma:readOnly="true">
      <xsd:simpleType>
        <xsd:restriction base="dms:Unknown"/>
      </xsd:simpleType>
    </xsd:element>
    <xsd:element name="lcf76f155ced4ddcb4097134ff3c332f" ma:index="20" nillable="true" ma:taxonomy="true" ma:internalName="lcf76f155ced4ddcb4097134ff3c332f" ma:taxonomyFieldName="MediaServiceImageTags" ma:displayName="Image Tags" ma:readOnly="false" ma:fieldId="{5cf76f15-5ced-4ddc-b409-7134ff3c332f}" ma:taxonomyMulti="true" ma:sspId="c73442f9-f3bd-4a47-a334-1d70acc40e14" ma:termSetId="09814cd3-568e-fe90-9814-8d621ff8fb84" ma:anchorId="fba54fb3-c3e1-fe81-a776-ca4b69148c4d" ma:open="tru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699b7773-a9c6-4390-9b00-6e425b8b77a1" elementFormDefault="qualified">
    <xsd:import namespace="http://schemas.microsoft.com/office/2006/documentManagement/types"/>
    <xsd:import namespace="http://schemas.microsoft.com/office/infopath/2007/PartnerControls"/>
    <xsd:element name="TaxCatchAll" ma:index="21" nillable="true" ma:displayName="Taxonomy Catch All Column" ma:hidden="true" ma:list="{ef5af666-d48c-4617-8b6f-563a4d4922fd}" ma:internalName="TaxCatchAll" ma:showField="CatchAllData" ma:web="699b7773-a9c6-4390-9b00-6e425b8b77a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3EA8C838-8999-495E-97CE-62FD2CE3A385}"/>
</file>

<file path=customXml/itemProps2.xml><?xml version="1.0" encoding="utf-8"?>
<ds:datastoreItem xmlns:ds="http://schemas.openxmlformats.org/officeDocument/2006/customXml" ds:itemID="{DECC4717-F792-42E6-A10F-497281F785B4}"/>
</file>

<file path=docProps/app.xml><?xml version="1.0" encoding="utf-8"?>
<Properties xmlns="http://schemas.openxmlformats.org/officeDocument/2006/extended-properties" xmlns:vt="http://schemas.openxmlformats.org/officeDocument/2006/docPropsVTypes">
  <Template>Office Theme</Template>
  <TotalTime>69</TotalTime>
  <Words>752</Words>
  <Application>Microsoft Office PowerPoint</Application>
  <PresentationFormat>Custom</PresentationFormat>
  <Paragraphs>33</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Courier New</vt:lpstr>
      <vt:lpstr>Gill Sans MT</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MATCH REPORT Sonny Liston Vs Cassius Clay   February 25th 1964</dc:title>
  <dc:creator>Rachel Hancock</dc:creator>
  <cp:lastModifiedBy>Kate Christopher</cp:lastModifiedBy>
  <cp:revision>7</cp:revision>
  <dcterms:created xsi:type="dcterms:W3CDTF">2021-09-13T14:16:46Z</dcterms:created>
  <dcterms:modified xsi:type="dcterms:W3CDTF">2022-07-08T14:54:36Z</dcterms:modified>
</cp:coreProperties>
</file>