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72" r:id="rId5"/>
    <p:sldId id="273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587"/>
    <a:srgbClr val="0000FF"/>
    <a:srgbClr val="C399C0"/>
    <a:srgbClr val="F9F4F8"/>
    <a:srgbClr val="E7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47"/>
    <p:restoredTop sz="94525"/>
  </p:normalViewPr>
  <p:slideViewPr>
    <p:cSldViewPr snapToGrid="0" snapToObjects="1">
      <p:cViewPr>
        <p:scale>
          <a:sx n="50" d="100"/>
          <a:sy n="50" d="100"/>
        </p:scale>
        <p:origin x="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C54E-DCE6-CD4B-8722-76356A622D8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8552-014C-1642-BD84-924B214B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18552-014C-1642-BD84-924B214BB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8259-5034-EB46-A557-1F1FF5643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149" y="1906261"/>
            <a:ext cx="650091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AF78-64CA-B546-BEAC-8C9D6AF97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148" y="4474945"/>
            <a:ext cx="650091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4B1C1-5FBC-B941-A55B-60925D6330EE}"/>
              </a:ext>
            </a:extLst>
          </p:cNvPr>
          <p:cNvSpPr/>
          <p:nvPr userDrawn="1"/>
        </p:nvSpPr>
        <p:spPr>
          <a:xfrm>
            <a:off x="6059346" y="660693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6910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6800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149CA-2E38-FB47-A704-132474F95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2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82995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249" y="571366"/>
            <a:ext cx="3540860" cy="458929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065220D-AF67-CA49-81EA-028A331022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8084" y="571366"/>
            <a:ext cx="3540860" cy="458929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7AB80C6-7610-7F47-AED8-713CAB8EA5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97919" y="571366"/>
            <a:ext cx="3540860" cy="458929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0151E-B3F2-4242-9247-88577D1943C5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22923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722740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179D3-23A7-794C-ABE8-6BF2C6274DE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6534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F71AB-EC14-7341-BA43-76CF456E4F1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71942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DBFB-AC89-C544-B7EA-37A991FB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45" y="1586908"/>
            <a:ext cx="7430543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74A60-95E0-7B4E-A041-2CB085DB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9745" y="4466633"/>
            <a:ext cx="743054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09FC8-C980-1643-BCB1-FB9489EA397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2520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F21C-8F76-A244-8BEE-46AB4C08DD9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39396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549FE-4C76-0F4D-9E05-3702D1E16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717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CD61D-C2AF-0D43-92E7-FF5C6D5B5A8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1687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2AAB-DF64-4248-800F-801E4E45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96DA1-F466-1845-8B6C-38BD4B21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2196-70C9-BD44-A0E0-00ABF26B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DE641-4E3F-284C-A3AA-A017227C8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61BE7-7549-D141-A078-61D292FCE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F67865-6F04-4248-9A07-8C0EB781BAB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1256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89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889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BACC1-4060-9447-A02F-8C6C66EBB05F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25EAF55-37A5-A343-A9FA-A46719E1C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751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2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62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6BE3D-6F40-F648-BB84-24DECC42BF6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AEAA85-E0C6-3448-A41F-FAA8B81E58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2517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2CDCC-FE2F-5B4D-8516-9C0DC219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18241-B71E-9F40-B00A-C7BA2561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7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4" r:id="rId5"/>
    <p:sldLayoutId id="2147483652" r:id="rId6"/>
    <p:sldLayoutId id="2147483653" r:id="rId7"/>
    <p:sldLayoutId id="2147483654" r:id="rId8"/>
    <p:sldLayoutId id="2147483662" r:id="rId9"/>
    <p:sldLayoutId id="2147483663" r:id="rId10"/>
    <p:sldLayoutId id="2147483666" r:id="rId11"/>
    <p:sldLayoutId id="2147483667" r:id="rId12"/>
    <p:sldLayoutId id="2147483665" r:id="rId13"/>
    <p:sldLayoutId id="2147483655" r:id="rId14"/>
    <p:sldLayoutId id="2147483668" r:id="rId15"/>
    <p:sldLayoutId id="214748366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Gill Sans MT" panose="020B0502020104020203" pitchFamily="34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uk-40323769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commentisfree/picture/2017/jun/19/martin-rowson-on-the-finsbury-park-attack-cartoon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EF8A-EFB7-994D-8EF1-46784B4E6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Finsbury</a:t>
            </a:r>
            <a:r>
              <a:rPr lang="en-US" dirty="0"/>
              <a:t> Park Mosque</a:t>
            </a:r>
            <a:endParaRPr lang="en-US" b="1" dirty="0"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0A596-488A-7E42-A388-CAECC1184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ill Sans MT"/>
              </a:rPr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AA00FA-E322-5E4F-9611-10BA48D2E5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A city mosque for London’s Muslims. </a:t>
            </a:r>
          </a:p>
          <a:p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Accommodates 2,000 people.</a:t>
            </a:r>
          </a:p>
          <a:p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A community centre for the local Muslim community.</a:t>
            </a:r>
          </a:p>
          <a:p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Heavily involved in nearby charities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A74E86-48D3-B046-9CBA-60F4EA59E660}"/>
              </a:ext>
            </a:extLst>
          </p:cNvPr>
          <p:cNvSpPr txBox="1">
            <a:spLocks/>
          </p:cNvSpPr>
          <p:nvPr/>
        </p:nvSpPr>
        <p:spPr>
          <a:xfrm>
            <a:off x="417576" y="402051"/>
            <a:ext cx="111808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Gill Sans MT" panose="020B0502020104020203" pitchFamily="34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5400" dirty="0" err="1"/>
              <a:t>Finsbury</a:t>
            </a:r>
            <a:r>
              <a:rPr lang="en-US" sz="5400" dirty="0"/>
              <a:t> Park Mosque</a:t>
            </a:r>
          </a:p>
          <a:p>
            <a:r>
              <a:rPr lang="en-US" sz="3600" b="0" dirty="0">
                <a:solidFill>
                  <a:schemeClr val="tx1"/>
                </a:solidFill>
              </a:rPr>
              <a:t>Also called the North London Central Mosque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FF576-E659-9444-86C6-8EFDD09C4869}"/>
              </a:ext>
            </a:extLst>
          </p:cNvPr>
          <p:cNvSpPr txBox="1"/>
          <p:nvPr/>
        </p:nvSpPr>
        <p:spPr>
          <a:xfrm>
            <a:off x="3225800" y="208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9FE0B3-7830-CB6C-7C8D-BC08ADE46A74}"/>
              </a:ext>
            </a:extLst>
          </p:cNvPr>
          <p:cNvSpPr/>
          <p:nvPr/>
        </p:nvSpPr>
        <p:spPr>
          <a:xfrm>
            <a:off x="6798366" y="1886779"/>
            <a:ext cx="4800076" cy="480218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Image search: Finsbury Park Mosque</a:t>
            </a:r>
            <a:endParaRPr lang="en-GB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1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67EBD-ED44-F042-825B-36D955B1A9C0}"/>
              </a:ext>
            </a:extLst>
          </p:cNvPr>
          <p:cNvSpPr txBox="1">
            <a:spLocks/>
          </p:cNvSpPr>
          <p:nvPr/>
        </p:nvSpPr>
        <p:spPr>
          <a:xfrm>
            <a:off x="142461" y="45278"/>
            <a:ext cx="6705600" cy="12039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Gill Sans MT" panose="020B0502020104020203" pitchFamily="34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5400" dirty="0"/>
              <a:t>Mosques in the UK </a:t>
            </a:r>
            <a:endParaRPr lang="en-GB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C614B-D75A-514F-A72E-8646D0E7CBC7}"/>
              </a:ext>
            </a:extLst>
          </p:cNvPr>
          <p:cNvSpPr txBox="1"/>
          <p:nvPr/>
        </p:nvSpPr>
        <p:spPr>
          <a:xfrm>
            <a:off x="49696" y="857090"/>
            <a:ext cx="85675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82587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Gill Sans MT" panose="020B0502020104020203" pitchFamily="34" charset="77"/>
              </a:rPr>
              <a:t>Around 50% of all Muslims attend a mosque once a week and most mosques act as a community centre.</a:t>
            </a:r>
          </a:p>
          <a:p>
            <a:pPr marL="285750" indent="-285750">
              <a:buClr>
                <a:srgbClr val="E82587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Gill Sans MT" panose="020B0502020104020203" pitchFamily="34" charset="77"/>
            </a:endParaRPr>
          </a:p>
          <a:p>
            <a:pPr marL="285750" indent="-285750">
              <a:buClr>
                <a:srgbClr val="E82587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Gill Sans MT" panose="020B0502020104020203" pitchFamily="34" charset="77"/>
              </a:rPr>
              <a:t>According to a YOUGOV poll 70% of Britain have never been inside a non Christian place of worship and almost 90% of Britons have never visited a mosque.</a:t>
            </a:r>
          </a:p>
          <a:p>
            <a:pPr marL="285750" indent="-285750">
              <a:buClr>
                <a:srgbClr val="E82587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Gill Sans MT" panose="020B0502020104020203" pitchFamily="34" charset="77"/>
            </a:endParaRPr>
          </a:p>
          <a:p>
            <a:pPr marL="285750" indent="-285750">
              <a:buClr>
                <a:srgbClr val="E82587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Gill Sans MT" panose="020B0502020104020203" pitchFamily="34" charset="77"/>
              </a:rPr>
              <a:t>The most recent figures from the office of national statistics (2018) say that 5.1% of the population Muslim, that’s 3, 372, 966</a:t>
            </a:r>
          </a:p>
          <a:p>
            <a:pPr>
              <a:buClr>
                <a:srgbClr val="E82587"/>
              </a:buClr>
            </a:pPr>
            <a:endParaRPr lang="en-GB" sz="2800" dirty="0">
              <a:latin typeface="Gill Sans MT" panose="020B0502020104020203" pitchFamily="34" charset="77"/>
            </a:endParaRPr>
          </a:p>
          <a:p>
            <a:pPr marL="285750" indent="-285750">
              <a:buClr>
                <a:srgbClr val="E82587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Gill Sans MT" panose="020B0502020104020203" pitchFamily="34" charset="77"/>
              </a:rPr>
              <a:t>5% of Swiss people are Muslim. Nearly 9% of French people are Muslim and 4.5% of Germans are Muslim.</a:t>
            </a:r>
          </a:p>
          <a:p>
            <a:pPr marL="285750" indent="-285750">
              <a:buClr>
                <a:srgbClr val="E82587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240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3D92FE-16CB-F77D-DDC7-D6838A4F87CE}"/>
              </a:ext>
            </a:extLst>
          </p:cNvPr>
          <p:cNvSpPr txBox="1">
            <a:spLocks/>
          </p:cNvSpPr>
          <p:nvPr/>
        </p:nvSpPr>
        <p:spPr>
          <a:xfrm>
            <a:off x="493776" y="677273"/>
            <a:ext cx="10916346" cy="561156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Image search: Finsbury Park mosque attach</a:t>
            </a:r>
          </a:p>
          <a:p>
            <a:pPr algn="ctr"/>
            <a:endParaRPr lang="en-US" sz="3200" b="0" dirty="0">
              <a:effectLst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This article from the BBC shows a photo of the aftermath of the attack that a cartoonist echoed to make a point about the Islamophobic messages in British newspapers </a:t>
            </a:r>
          </a:p>
          <a:p>
            <a:pPr algn="ctr"/>
            <a:r>
              <a:rPr lang="en-GB" sz="3200" b="0" dirty="0">
                <a:solidFill>
                  <a:srgbClr val="000000"/>
                </a:solidFill>
                <a:effectLst/>
                <a:hlinkClick r:id="rId2"/>
              </a:rPr>
              <a:t>https://www.bbc.co.uk/news/uk-40323769</a:t>
            </a:r>
            <a:r>
              <a:rPr lang="en-US" sz="3200" b="0" dirty="0">
                <a:solidFill>
                  <a:srgbClr val="000000"/>
                </a:solidFill>
                <a:effectLst/>
              </a:rPr>
              <a:t> </a:t>
            </a:r>
            <a:endParaRPr lang="en-GB" sz="3200" b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244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5C4DFE-5F8E-92BC-F0D5-98FD5AF72284}"/>
              </a:ext>
            </a:extLst>
          </p:cNvPr>
          <p:cNvSpPr txBox="1">
            <a:spLocks/>
          </p:cNvSpPr>
          <p:nvPr/>
        </p:nvSpPr>
        <p:spPr>
          <a:xfrm>
            <a:off x="493776" y="677273"/>
            <a:ext cx="10383774" cy="561156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Image search: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</a:t>
            </a:r>
            <a:r>
              <a:rPr lang="en-US" sz="3200" dirty="0">
                <a:solidFill>
                  <a:schemeClr val="tx1"/>
                </a:solidFill>
              </a:rPr>
              <a:t>artoon by Martin </a:t>
            </a:r>
            <a:r>
              <a:rPr lang="en-US" sz="3200" dirty="0" err="1">
                <a:solidFill>
                  <a:schemeClr val="tx1"/>
                </a:solidFill>
              </a:rPr>
              <a:t>Rowson</a:t>
            </a:r>
            <a:r>
              <a:rPr lang="en-US" sz="3200" dirty="0">
                <a:solidFill>
                  <a:schemeClr val="tx1"/>
                </a:solidFill>
              </a:rPr>
              <a:t> in the Guardian: </a:t>
            </a:r>
            <a:r>
              <a:rPr lang="en-US" sz="3200" dirty="0">
                <a:solidFill>
                  <a:schemeClr val="tx1"/>
                </a:solidFill>
                <a:hlinkClick r:id="rId2"/>
              </a:rPr>
              <a:t>https://www.theguardian.com/commentisfree/picture/2017/jun/19/martin-rowson-on-the-finsbury-park-attack-cartoon</a:t>
            </a:r>
            <a:r>
              <a:rPr lang="en-US" sz="3200" dirty="0">
                <a:solidFill>
                  <a:schemeClr val="tx1"/>
                </a:solidFill>
              </a:rPr>
              <a:t>   </a:t>
            </a:r>
            <a:endParaRPr lang="en-GB" sz="3200" b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865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338EA32-AA31-4246-BA7D-3D2C573E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1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F4FA7082-CD0B-C644-949A-A16019842C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5772" b="-1"/>
          <a:stretch/>
        </p:blipFill>
        <p:spPr bwMode="auto">
          <a:xfrm>
            <a:off x="566222" y="209550"/>
            <a:ext cx="9206427" cy="63436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8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974CB61D-3D89-9A49-8E82-7525900F5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7" y="402617"/>
            <a:ext cx="6768684" cy="605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1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E72686"/>
      </a:dk2>
      <a:lt2>
        <a:srgbClr val="E7E6E6"/>
      </a:lt2>
      <a:accent1>
        <a:srgbClr val="E72686"/>
      </a:accent1>
      <a:accent2>
        <a:srgbClr val="F39600"/>
      </a:accent2>
      <a:accent3>
        <a:srgbClr val="00E4EC"/>
      </a:accent3>
      <a:accent4>
        <a:srgbClr val="7F1FFF"/>
      </a:accent4>
      <a:accent5>
        <a:srgbClr val="B3EE45"/>
      </a:accent5>
      <a:accent6>
        <a:srgbClr val="1270FF"/>
      </a:accent6>
      <a:hlink>
        <a:srgbClr val="E72686"/>
      </a:hlink>
      <a:folHlink>
        <a:srgbClr val="E726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4" ma:contentTypeDescription="Create a new document." ma:contentTypeScope="" ma:versionID="91c7e43317cf3fe01dda806635ea97fb">
  <xsd:schema xmlns:xsd="http://www.w3.org/2001/XMLSchema" xmlns:xs="http://www.w3.org/2001/XMLSchema" xmlns:p="http://schemas.microsoft.com/office/2006/metadata/properties" xmlns:ns2="3daa3796-40a0-4fe0-acc9-e99f93d22791" xmlns:ns3="699b7773-a9c6-4390-9b00-6e425b8b77a1" targetNamespace="http://schemas.microsoft.com/office/2006/metadata/properties" ma:root="true" ma:fieldsID="7278492afea5bacf4ee71972057ea41a" ns2:_="" ns3:_="">
    <xsd:import namespace="3daa3796-40a0-4fe0-acc9-e99f93d22791"/>
    <xsd:import namespace="699b7773-a9c6-4390-9b00-6e425b8b7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73442f9-f3bd-4a47-a334-1d70acc40e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b7773-a9c6-4390-9b00-6e425b8b77a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f5af666-d48c-4617-8b6f-563a4d4922fd}" ma:internalName="TaxCatchAll" ma:showField="CatchAllData" ma:web="699b7773-a9c6-4390-9b00-6e425b8b7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568892-AF72-453F-8E0F-7DFF49FF3DD3}"/>
</file>

<file path=customXml/itemProps2.xml><?xml version="1.0" encoding="utf-8"?>
<ds:datastoreItem xmlns:ds="http://schemas.openxmlformats.org/officeDocument/2006/customXml" ds:itemID="{0E6C3AC9-D2B0-459D-948A-38EDCF7F3F13}"/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233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Office Theme</vt:lpstr>
      <vt:lpstr>Finsbury Park Mosque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Hancock</dc:creator>
  <cp:lastModifiedBy>Kate Christopher</cp:lastModifiedBy>
  <cp:revision>16</cp:revision>
  <dcterms:created xsi:type="dcterms:W3CDTF">2021-09-11T08:47:20Z</dcterms:created>
  <dcterms:modified xsi:type="dcterms:W3CDTF">2022-07-08T15:08:36Z</dcterms:modified>
</cp:coreProperties>
</file>