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60" r:id="rId3"/>
    <p:sldId id="26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587"/>
    <a:srgbClr val="0000FF"/>
    <a:srgbClr val="C399C0"/>
    <a:srgbClr val="F9F4F8"/>
    <a:srgbClr val="E7D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D1112-565A-D04B-9C38-D5D5B2F7F276}" v="4" dt="2021-10-14T11:38:32.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103"/>
    <p:restoredTop sz="94558"/>
  </p:normalViewPr>
  <p:slideViewPr>
    <p:cSldViewPr snapToGrid="0" snapToObjects="1">
      <p:cViewPr varScale="1">
        <p:scale>
          <a:sx n="44" d="100"/>
          <a:sy n="44" d="100"/>
        </p:scale>
        <p:origin x="48"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9C54E-DCE6-CD4B-8722-76356A622D81}"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18552-014C-1642-BD84-924B214BB68B}" type="slidenum">
              <a:rPr lang="en-US" smtClean="0"/>
              <a:t>‹#›</a:t>
            </a:fld>
            <a:endParaRPr lang="en-US"/>
          </a:p>
        </p:txBody>
      </p:sp>
    </p:spTree>
    <p:extLst>
      <p:ext uri="{BB962C8B-B14F-4D97-AF65-F5344CB8AC3E}">
        <p14:creationId xmlns:p14="http://schemas.microsoft.com/office/powerpoint/2010/main" val="22672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18552-014C-1642-BD84-924B214BB68B}" type="slidenum">
              <a:rPr lang="en-US" smtClean="0"/>
              <a:t>1</a:t>
            </a:fld>
            <a:endParaRPr lang="en-US"/>
          </a:p>
        </p:txBody>
      </p:sp>
    </p:spTree>
    <p:extLst>
      <p:ext uri="{BB962C8B-B14F-4D97-AF65-F5344CB8AC3E}">
        <p14:creationId xmlns:p14="http://schemas.microsoft.com/office/powerpoint/2010/main" val="1404038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8259-5034-EB46-A557-1F1FF5643042}"/>
              </a:ext>
            </a:extLst>
          </p:cNvPr>
          <p:cNvSpPr>
            <a:spLocks noGrp="1"/>
          </p:cNvSpPr>
          <p:nvPr>
            <p:ph type="ctrTitle"/>
          </p:nvPr>
        </p:nvSpPr>
        <p:spPr>
          <a:xfrm>
            <a:off x="2553149" y="1906261"/>
            <a:ext cx="6500910" cy="2387600"/>
          </a:xfrm>
        </p:spPr>
        <p:txBody>
          <a:bodyPr anchor="b"/>
          <a:lstStyle>
            <a:lvl1pPr algn="ctr">
              <a:defRPr sz="6000" b="1" i="0">
                <a:solidFill>
                  <a:schemeClr val="tx1"/>
                </a:solidFill>
                <a:latin typeface="Gill Sans MT" panose="020B0502020104020203" pitchFamily="34"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7A5AF78-64CA-B546-BEAC-8C9D6AF97CDF}"/>
              </a:ext>
            </a:extLst>
          </p:cNvPr>
          <p:cNvSpPr>
            <a:spLocks noGrp="1"/>
          </p:cNvSpPr>
          <p:nvPr>
            <p:ph type="subTitle" idx="1"/>
          </p:nvPr>
        </p:nvSpPr>
        <p:spPr>
          <a:xfrm>
            <a:off x="2553148" y="4474945"/>
            <a:ext cx="650091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2" name="Rectangle 11">
            <a:extLst>
              <a:ext uri="{FF2B5EF4-FFF2-40B4-BE49-F238E27FC236}">
                <a16:creationId xmlns:a16="http://schemas.microsoft.com/office/drawing/2014/main" id="{0DF4B1C1-5FBC-B941-A55B-60925D6330EE}"/>
              </a:ext>
            </a:extLst>
          </p:cNvPr>
          <p:cNvSpPr/>
          <p:nvPr userDrawn="1"/>
        </p:nvSpPr>
        <p:spPr>
          <a:xfrm>
            <a:off x="6059346" y="6606931"/>
            <a:ext cx="6096000" cy="215444"/>
          </a:xfrm>
          <a:prstGeom prst="rect">
            <a:avLst/>
          </a:prstGeom>
        </p:spPr>
        <p:txBody>
          <a:bodyPr>
            <a:spAutoFit/>
          </a:bodyPr>
          <a:lstStyle/>
          <a:p>
            <a:pPr algn="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46910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2A53BA-76DC-FE4F-8DE7-BF1DAD317ED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368004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2A53BA-76DC-FE4F-8DE7-BF1DAD317ED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481149CA-2E38-FB47-A704-132474F95155}"/>
              </a:ext>
            </a:extLst>
          </p:cNvPr>
          <p:cNvSpPr>
            <a:spLocks noGrp="1"/>
          </p:cNvSpPr>
          <p:nvPr>
            <p:ph type="pic" sz="quarter" idx="10"/>
          </p:nvPr>
        </p:nvSpPr>
        <p:spPr>
          <a:xfrm>
            <a:off x="500063" y="461169"/>
            <a:ext cx="11422062" cy="5935662"/>
          </a:xfrm>
          <a:solidFill>
            <a:schemeClr val="bg2"/>
          </a:solidFill>
        </p:spPr>
        <p:txBody>
          <a:bodyPr/>
          <a:lstStyle/>
          <a:p>
            <a:endParaRPr lang="en-US"/>
          </a:p>
        </p:txBody>
      </p:sp>
    </p:spTree>
    <p:extLst>
      <p:ext uri="{BB962C8B-B14F-4D97-AF65-F5344CB8AC3E}">
        <p14:creationId xmlns:p14="http://schemas.microsoft.com/office/powerpoint/2010/main" val="223232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BE13F9BE-EF5C-534D-98BA-03D14E4191C9}"/>
              </a:ext>
            </a:extLst>
          </p:cNvPr>
          <p:cNvSpPr>
            <a:spLocks noGrp="1"/>
          </p:cNvSpPr>
          <p:nvPr>
            <p:ph type="pic" sz="quarter" idx="10"/>
          </p:nvPr>
        </p:nvSpPr>
        <p:spPr>
          <a:xfrm>
            <a:off x="500063" y="461169"/>
            <a:ext cx="11422062" cy="5935662"/>
          </a:xfrm>
          <a:solidFill>
            <a:schemeClr val="bg2"/>
          </a:solidFill>
        </p:spPr>
        <p:txBody>
          <a:bodyPr/>
          <a:lstStyle/>
          <a:p>
            <a:endParaRPr lang="en-US"/>
          </a:p>
        </p:txBody>
      </p:sp>
    </p:spTree>
    <p:extLst>
      <p:ext uri="{BB962C8B-B14F-4D97-AF65-F5344CB8AC3E}">
        <p14:creationId xmlns:p14="http://schemas.microsoft.com/office/powerpoint/2010/main" val="141272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3" name="Picture Placeholder 2">
            <a:extLst>
              <a:ext uri="{FF2B5EF4-FFF2-40B4-BE49-F238E27FC236}">
                <a16:creationId xmlns:a16="http://schemas.microsoft.com/office/drawing/2014/main" id="{BE13F9BE-EF5C-534D-98BA-03D14E4191C9}"/>
              </a:ext>
            </a:extLst>
          </p:cNvPr>
          <p:cNvSpPr>
            <a:spLocks noGrp="1"/>
          </p:cNvSpPr>
          <p:nvPr>
            <p:ph type="pic" sz="quarter" idx="10"/>
          </p:nvPr>
        </p:nvSpPr>
        <p:spPr>
          <a:xfrm>
            <a:off x="500063" y="461169"/>
            <a:ext cx="11422062" cy="5935662"/>
          </a:xfrm>
          <a:solidFill>
            <a:schemeClr val="bg2"/>
          </a:solidFill>
        </p:spPr>
        <p:txBody>
          <a:bodyPr/>
          <a:lstStyle/>
          <a:p>
            <a:endParaRPr lang="en-US"/>
          </a:p>
        </p:txBody>
      </p:sp>
    </p:spTree>
    <p:extLst>
      <p:ext uri="{BB962C8B-B14F-4D97-AF65-F5344CB8AC3E}">
        <p14:creationId xmlns:p14="http://schemas.microsoft.com/office/powerpoint/2010/main" val="3446298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803175-CD89-4B4F-8F88-F3236B93C11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2829958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69D0-D44F-CD45-B624-A9D81B479B42}"/>
              </a:ext>
            </a:extLst>
          </p:cNvPr>
          <p:cNvSpPr>
            <a:spLocks noGrp="1"/>
          </p:cNvSpPr>
          <p:nvPr>
            <p:ph type="title"/>
          </p:nvPr>
        </p:nvSpPr>
        <p:spPr/>
        <p:txBody>
          <a:bodyPr/>
          <a:lstStyle/>
          <a:p>
            <a:r>
              <a:rPr lang="en-GB"/>
              <a:t>Click to edit Master title style</a:t>
            </a:r>
            <a:endParaRPr lang="en-US"/>
          </a:p>
        </p:txBody>
      </p:sp>
      <p:sp>
        <p:nvSpPr>
          <p:cNvPr id="5" name="Rectangle 4">
            <a:extLst>
              <a:ext uri="{FF2B5EF4-FFF2-40B4-BE49-F238E27FC236}">
                <a16:creationId xmlns:a16="http://schemas.microsoft.com/office/drawing/2014/main" id="{C170151E-B3F2-4242-9247-88577D1943C5}"/>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322923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그림 개체 틀 4">
            <a:extLst>
              <a:ext uri="{FF2B5EF4-FFF2-40B4-BE49-F238E27FC236}">
                <a16:creationId xmlns:a16="http://schemas.microsoft.com/office/drawing/2014/main" id="{FBCAAF83-DF81-A742-9983-56BB21FBC8B1}"/>
              </a:ext>
            </a:extLst>
          </p:cNvPr>
          <p:cNvSpPr>
            <a:spLocks noGrp="1"/>
          </p:cNvSpPr>
          <p:nvPr>
            <p:ph type="pic" sz="quarter" idx="11" hasCustomPrompt="1"/>
          </p:nvPr>
        </p:nvSpPr>
        <p:spPr>
          <a:xfrm>
            <a:off x="975491" y="616337"/>
            <a:ext cx="4792016" cy="5621780"/>
          </a:xfrm>
          <a:prstGeom prst="roundRect">
            <a:avLst>
              <a:gd name="adj" fmla="val 8760"/>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10B1B441-9DCA-D04B-AB6C-C688A6C4BD8C}"/>
              </a:ext>
            </a:extLst>
          </p:cNvPr>
          <p:cNvSpPr>
            <a:spLocks noGrp="1"/>
          </p:cNvSpPr>
          <p:nvPr>
            <p:ph type="pic" sz="quarter" idx="12" hasCustomPrompt="1"/>
          </p:nvPr>
        </p:nvSpPr>
        <p:spPr>
          <a:xfrm>
            <a:off x="6472052" y="616337"/>
            <a:ext cx="4792016" cy="5621780"/>
          </a:xfrm>
          <a:prstGeom prst="roundRect">
            <a:avLst>
              <a:gd name="adj" fmla="val 8760"/>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8" name="Rectangle 7">
            <a:extLst>
              <a:ext uri="{FF2B5EF4-FFF2-40B4-BE49-F238E27FC236}">
                <a16:creationId xmlns:a16="http://schemas.microsoft.com/office/drawing/2014/main" id="{BB7A188C-B624-F24E-80E4-F2B691A0801A}"/>
              </a:ext>
            </a:extLst>
          </p:cNvPr>
          <p:cNvSpPr/>
          <p:nvPr userDrawn="1"/>
        </p:nvSpPr>
        <p:spPr>
          <a:xfrm>
            <a:off x="2627376" y="6492875"/>
            <a:ext cx="6096000" cy="215444"/>
          </a:xfrm>
          <a:prstGeom prst="rect">
            <a:avLst/>
          </a:prstGeom>
        </p:spPr>
        <p:txBody>
          <a:bodyPr>
            <a:spAutoFit/>
          </a:bodyPr>
          <a:lstStyle/>
          <a:p>
            <a:pPr algn="ctr"/>
            <a:r>
              <a:rPr lang="en-GB" sz="800" b="0" dirty="0">
                <a:solidFill>
                  <a:schemeClr val="tx2"/>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tx2"/>
                </a:solidFill>
                <a:effectLst/>
                <a:latin typeface="Calibri" panose="020F0502020204030204" pitchFamily="34" charset="0"/>
                <a:cs typeface="Calibri" panose="020F0502020204030204" pitchFamily="34" charset="0"/>
              </a:rPr>
              <a:t>Culham</a:t>
            </a:r>
            <a:r>
              <a:rPr lang="en-GB" sz="800" b="0" dirty="0">
                <a:solidFill>
                  <a:schemeClr val="tx2"/>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381925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47D9-C225-4641-ADA3-7786F1703E04}"/>
              </a:ext>
            </a:extLst>
          </p:cNvPr>
          <p:cNvSpPr>
            <a:spLocks noGrp="1"/>
          </p:cNvSpPr>
          <p:nvPr>
            <p:ph type="title"/>
          </p:nvPr>
        </p:nvSpPr>
        <p:spPr>
          <a:xfrm>
            <a:off x="417576" y="365125"/>
            <a:ext cx="7227408" cy="132556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C960315-04A6-B742-B960-75F13F3E7CE0}"/>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FE8179D3-23A7-794C-ABE8-6BF2C6274DE9}"/>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65344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47D9-C225-4641-ADA3-7786F1703E04}"/>
              </a:ext>
            </a:extLst>
          </p:cNvPr>
          <p:cNvSpPr>
            <a:spLocks noGrp="1"/>
          </p:cNvSpPr>
          <p:nvPr>
            <p:ph type="title"/>
          </p:nvPr>
        </p:nvSpPr>
        <p:spPr/>
        <p:txBody>
          <a:bodyPr/>
          <a:lstStyle>
            <a:lvl1pPr>
              <a:defRPr>
                <a:solidFill>
                  <a:schemeClr val="tx2"/>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C960315-04A6-B742-B960-75F13F3E7CE0}"/>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B69F71AB-EC14-7341-BA43-76CF456E4F18}"/>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171942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DBFB-AC89-C544-B7EA-37A991FB2A31}"/>
              </a:ext>
            </a:extLst>
          </p:cNvPr>
          <p:cNvSpPr>
            <a:spLocks noGrp="1"/>
          </p:cNvSpPr>
          <p:nvPr>
            <p:ph type="title"/>
          </p:nvPr>
        </p:nvSpPr>
        <p:spPr>
          <a:xfrm>
            <a:off x="4029745" y="1586908"/>
            <a:ext cx="7430543" cy="2852737"/>
          </a:xfrm>
        </p:spPr>
        <p:txBody>
          <a:bodyPr anchor="b"/>
          <a:lstStyle>
            <a:lvl1pPr algn="ctr">
              <a:defRPr sz="6000">
                <a:solidFill>
                  <a:schemeClr val="tx2"/>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0D74A60-95E0-7B4E-A041-2CB085DB2E43}"/>
              </a:ext>
            </a:extLst>
          </p:cNvPr>
          <p:cNvSpPr>
            <a:spLocks noGrp="1"/>
          </p:cNvSpPr>
          <p:nvPr>
            <p:ph type="body" idx="1"/>
          </p:nvPr>
        </p:nvSpPr>
        <p:spPr>
          <a:xfrm>
            <a:off x="4029745" y="4466633"/>
            <a:ext cx="7430543"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1" name="Rectangle 10">
            <a:extLst>
              <a:ext uri="{FF2B5EF4-FFF2-40B4-BE49-F238E27FC236}">
                <a16:creationId xmlns:a16="http://schemas.microsoft.com/office/drawing/2014/main" id="{11909FC8-C980-1643-BCB1-FB9489EA397E}"/>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425205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F4DE-2AF8-E944-A985-0616DC1CBE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968E00-2A4A-0449-B82B-B60C370D6AF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7F7451-A596-BB4B-A25D-360998AC8F4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895EF21C-8F76-A244-8BEE-46AB4C08DD9E}"/>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139396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medium confidence">
            <a:extLst>
              <a:ext uri="{FF2B5EF4-FFF2-40B4-BE49-F238E27FC236}">
                <a16:creationId xmlns:a16="http://schemas.microsoft.com/office/drawing/2014/main" id="{834549FE-4C76-0F4D-9E05-3702D1E16E43}"/>
              </a:ext>
            </a:extLst>
          </p:cNvPr>
          <p:cNvPicPr>
            <a:picLocks noChangeAspect="1"/>
          </p:cNvPicPr>
          <p:nvPr userDrawn="1"/>
        </p:nvPicPr>
        <p:blipFill>
          <a:blip r:embed="rId2"/>
          <a:stretch>
            <a:fillRect/>
          </a:stretch>
        </p:blipFill>
        <p:spPr>
          <a:xfrm>
            <a:off x="4837176" y="0"/>
            <a:ext cx="12192000" cy="6858000"/>
          </a:xfrm>
          <a:prstGeom prst="rect">
            <a:avLst/>
          </a:prstGeom>
        </p:spPr>
      </p:pic>
      <p:sp>
        <p:nvSpPr>
          <p:cNvPr id="2" name="Title 1">
            <a:extLst>
              <a:ext uri="{FF2B5EF4-FFF2-40B4-BE49-F238E27FC236}">
                <a16:creationId xmlns:a16="http://schemas.microsoft.com/office/drawing/2014/main" id="{3C32F4DE-2AF8-E944-A985-0616DC1CBE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968E00-2A4A-0449-B82B-B60C370D6AF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7F7451-A596-BB4B-A25D-360998AC8F4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ectangle 12">
            <a:extLst>
              <a:ext uri="{FF2B5EF4-FFF2-40B4-BE49-F238E27FC236}">
                <a16:creationId xmlns:a16="http://schemas.microsoft.com/office/drawing/2014/main" id="{CAFCD61D-C2AF-0D43-92E7-FF5C6D5B5A8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216878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2AAB-DF64-4248-800F-801E4E45DDDC}"/>
              </a:ext>
            </a:extLst>
          </p:cNvPr>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3B96DA1-F466-1845-8B6C-38BD4B210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212196-70C9-BD44-A0E0-00ABF26B58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76DE641-4E3F-284C-A3AA-A017227C8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461BE7-7549-D141-A078-61D292FCE9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Rectangle 10">
            <a:extLst>
              <a:ext uri="{FF2B5EF4-FFF2-40B4-BE49-F238E27FC236}">
                <a16:creationId xmlns:a16="http://schemas.microsoft.com/office/drawing/2014/main" id="{D6F67865-6F04-4248-9A07-8C0EB781BAB2}"/>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Tree>
    <p:extLst>
      <p:ext uri="{BB962C8B-B14F-4D97-AF65-F5344CB8AC3E}">
        <p14:creationId xmlns:p14="http://schemas.microsoft.com/office/powerpoint/2010/main" val="112569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69D0-D44F-CD45-B624-A9D81B479B42}"/>
              </a:ext>
            </a:extLst>
          </p:cNvPr>
          <p:cNvSpPr>
            <a:spLocks noGrp="1"/>
          </p:cNvSpPr>
          <p:nvPr>
            <p:ph type="title"/>
          </p:nvPr>
        </p:nvSpPr>
        <p:spPr>
          <a:xfrm>
            <a:off x="5854889" y="365125"/>
            <a:ext cx="5977719" cy="1325563"/>
          </a:xfrm>
        </p:spPr>
        <p:txBody>
          <a:bodyPr/>
          <a:lstStyle/>
          <a:p>
            <a:r>
              <a:rPr lang="en-GB" dirty="0"/>
              <a:t>Click to edit Master title style</a:t>
            </a:r>
            <a:endParaRPr lang="en-US" dirty="0"/>
          </a:p>
        </p:txBody>
      </p:sp>
      <p:sp>
        <p:nvSpPr>
          <p:cNvPr id="7" name="Content Placeholder 3">
            <a:extLst>
              <a:ext uri="{FF2B5EF4-FFF2-40B4-BE49-F238E27FC236}">
                <a16:creationId xmlns:a16="http://schemas.microsoft.com/office/drawing/2014/main" id="{53EACC97-2CAD-DD4B-BA18-0828129C1514}"/>
              </a:ext>
            </a:extLst>
          </p:cNvPr>
          <p:cNvSpPr>
            <a:spLocks noGrp="1"/>
          </p:cNvSpPr>
          <p:nvPr>
            <p:ph sz="half" idx="2"/>
          </p:nvPr>
        </p:nvSpPr>
        <p:spPr>
          <a:xfrm>
            <a:off x="5854889" y="188677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7A8BACC1-4060-9447-A02F-8C6C66EBB05F}"/>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5" name="Picture Placeholder 5">
            <a:extLst>
              <a:ext uri="{FF2B5EF4-FFF2-40B4-BE49-F238E27FC236}">
                <a16:creationId xmlns:a16="http://schemas.microsoft.com/office/drawing/2014/main" id="{725EAF55-37A5-A343-A9FA-A46719E1C9BB}"/>
              </a:ext>
            </a:extLst>
          </p:cNvPr>
          <p:cNvSpPr>
            <a:spLocks noGrp="1"/>
          </p:cNvSpPr>
          <p:nvPr>
            <p:ph type="pic" sz="quarter" idx="10"/>
          </p:nvPr>
        </p:nvSpPr>
        <p:spPr>
          <a:xfrm>
            <a:off x="795751" y="1560237"/>
            <a:ext cx="4746625" cy="4748212"/>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144627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69D0-D44F-CD45-B624-A9D81B479B42}"/>
              </a:ext>
            </a:extLst>
          </p:cNvPr>
          <p:cNvSpPr>
            <a:spLocks noGrp="1"/>
          </p:cNvSpPr>
          <p:nvPr>
            <p:ph type="title"/>
          </p:nvPr>
        </p:nvSpPr>
        <p:spPr>
          <a:xfrm>
            <a:off x="611962" y="365125"/>
            <a:ext cx="5977719" cy="1325563"/>
          </a:xfrm>
        </p:spPr>
        <p:txBody>
          <a:bodyPr/>
          <a:lstStyle/>
          <a:p>
            <a:r>
              <a:rPr lang="en-GB" dirty="0"/>
              <a:t>Click to edit Master title style</a:t>
            </a:r>
            <a:endParaRPr lang="en-US" dirty="0"/>
          </a:p>
        </p:txBody>
      </p:sp>
      <p:sp>
        <p:nvSpPr>
          <p:cNvPr id="7" name="Content Placeholder 3">
            <a:extLst>
              <a:ext uri="{FF2B5EF4-FFF2-40B4-BE49-F238E27FC236}">
                <a16:creationId xmlns:a16="http://schemas.microsoft.com/office/drawing/2014/main" id="{53EACC97-2CAD-DD4B-BA18-0828129C1514}"/>
              </a:ext>
            </a:extLst>
          </p:cNvPr>
          <p:cNvSpPr>
            <a:spLocks noGrp="1"/>
          </p:cNvSpPr>
          <p:nvPr>
            <p:ph sz="half" idx="2"/>
          </p:nvPr>
        </p:nvSpPr>
        <p:spPr>
          <a:xfrm>
            <a:off x="611962" y="188677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ectangle 12">
            <a:extLst>
              <a:ext uri="{FF2B5EF4-FFF2-40B4-BE49-F238E27FC236}">
                <a16:creationId xmlns:a16="http://schemas.microsoft.com/office/drawing/2014/main" id="{2A46BE3D-6F40-F648-BB84-24DECC42BF68}"/>
              </a:ext>
            </a:extLst>
          </p:cNvPr>
          <p:cNvSpPr/>
          <p:nvPr userDrawn="1"/>
        </p:nvSpPr>
        <p:spPr>
          <a:xfrm>
            <a:off x="2627376" y="6642556"/>
            <a:ext cx="6096000" cy="215444"/>
          </a:xfrm>
          <a:prstGeom prst="rect">
            <a:avLst/>
          </a:prstGeom>
        </p:spPr>
        <p:txBody>
          <a:bodyPr>
            <a:spAutoFit/>
          </a:bodyPr>
          <a:lstStyle/>
          <a:p>
            <a:pPr algn="ctr"/>
            <a:r>
              <a:rPr lang="en-GB" sz="800" b="0" dirty="0">
                <a:solidFill>
                  <a:schemeClr val="bg1">
                    <a:lumMod val="75000"/>
                  </a:schemeClr>
                </a:solidFill>
                <a:effectLst/>
                <a:latin typeface="Calibri" panose="020F0502020204030204" pitchFamily="34" charset="0"/>
                <a:cs typeface="Calibri" panose="020F0502020204030204" pitchFamily="34" charset="0"/>
              </a:rPr>
              <a:t>© 2021 Lynn Revell and Kate Christopher, with thanks </a:t>
            </a:r>
            <a:r>
              <a:rPr lang="en-GB" sz="800" b="0" dirty="0" err="1">
                <a:solidFill>
                  <a:schemeClr val="bg1">
                    <a:lumMod val="75000"/>
                  </a:schemeClr>
                </a:solidFill>
                <a:effectLst/>
                <a:latin typeface="Calibri" panose="020F0502020204030204" pitchFamily="34" charset="0"/>
                <a:cs typeface="Calibri" panose="020F0502020204030204" pitchFamily="34" charset="0"/>
              </a:rPr>
              <a:t>Culham</a:t>
            </a:r>
            <a:r>
              <a:rPr lang="en-GB" sz="800" b="0" dirty="0">
                <a:solidFill>
                  <a:schemeClr val="bg1">
                    <a:lumMod val="75000"/>
                  </a:schemeClr>
                </a:solidFill>
                <a:effectLst/>
                <a:latin typeface="Calibri" panose="020F0502020204030204" pitchFamily="34" charset="0"/>
                <a:cs typeface="Calibri" panose="020F0502020204030204" pitchFamily="34" charset="0"/>
              </a:rPr>
              <a:t> St Gabriel's Trust</a:t>
            </a:r>
          </a:p>
        </p:txBody>
      </p:sp>
      <p:sp>
        <p:nvSpPr>
          <p:cNvPr id="6" name="Picture Placeholder 5">
            <a:extLst>
              <a:ext uri="{FF2B5EF4-FFF2-40B4-BE49-F238E27FC236}">
                <a16:creationId xmlns:a16="http://schemas.microsoft.com/office/drawing/2014/main" id="{4FAEAA85-E0C6-3448-A41F-FAA8B81E58ED}"/>
              </a:ext>
            </a:extLst>
          </p:cNvPr>
          <p:cNvSpPr>
            <a:spLocks noGrp="1"/>
          </p:cNvSpPr>
          <p:nvPr>
            <p:ph type="pic" sz="quarter" idx="10"/>
          </p:nvPr>
        </p:nvSpPr>
        <p:spPr>
          <a:xfrm>
            <a:off x="6222517" y="1560237"/>
            <a:ext cx="4746625" cy="4748212"/>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117010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2CDCC-FE2F-5B4D-8516-9C0DC219D3D1}"/>
              </a:ext>
            </a:extLst>
          </p:cNvPr>
          <p:cNvSpPr>
            <a:spLocks noGrp="1"/>
          </p:cNvSpPr>
          <p:nvPr>
            <p:ph type="title"/>
          </p:nvPr>
        </p:nvSpPr>
        <p:spPr>
          <a:xfrm>
            <a:off x="417576"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3D18241-B71E-9F40-B00A-C7BA25615CB5}"/>
              </a:ext>
            </a:extLst>
          </p:cNvPr>
          <p:cNvSpPr>
            <a:spLocks noGrp="1"/>
          </p:cNvSpPr>
          <p:nvPr>
            <p:ph type="body" idx="1"/>
          </p:nvPr>
        </p:nvSpPr>
        <p:spPr>
          <a:xfrm>
            <a:off x="417576"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6510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4" r:id="rId5"/>
    <p:sldLayoutId id="2147483652" r:id="rId6"/>
    <p:sldLayoutId id="2147483653" r:id="rId7"/>
    <p:sldLayoutId id="2147483654" r:id="rId8"/>
    <p:sldLayoutId id="2147483662" r:id="rId9"/>
    <p:sldLayoutId id="2147483663" r:id="rId10"/>
    <p:sldLayoutId id="2147483666" r:id="rId11"/>
    <p:sldLayoutId id="2147483667" r:id="rId12"/>
    <p:sldLayoutId id="2147483665" r:id="rId13"/>
    <p:sldLayoutId id="2147483655" r:id="rId14"/>
    <p:sldLayoutId id="2147483661" r:id="rId15"/>
    <p:sldLayoutId id="2147483668" r:id="rId16"/>
  </p:sldLayoutIdLst>
  <p:txStyles>
    <p:titleStyle>
      <a:lvl1pPr algn="l" defTabSz="914400" rtl="0" eaLnBrk="1" latinLnBrk="0" hangingPunct="1">
        <a:lnSpc>
          <a:spcPct val="90000"/>
        </a:lnSpc>
        <a:spcBef>
          <a:spcPct val="0"/>
        </a:spcBef>
        <a:buNone/>
        <a:defRPr sz="4400" b="1" i="0" kern="1200">
          <a:solidFill>
            <a:schemeClr val="tx2"/>
          </a:solidFill>
          <a:latin typeface="Gill Sans MT" panose="020B0502020104020203" pitchFamily="34" charset="77"/>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EF8A-EFB7-994D-8EF1-46784B4E6082}"/>
              </a:ext>
            </a:extLst>
          </p:cNvPr>
          <p:cNvSpPr>
            <a:spLocks noGrp="1"/>
          </p:cNvSpPr>
          <p:nvPr>
            <p:ph type="ctrTitle"/>
          </p:nvPr>
        </p:nvSpPr>
        <p:spPr/>
        <p:txBody>
          <a:bodyPr>
            <a:normAutofit/>
          </a:bodyPr>
          <a:lstStyle/>
          <a:p>
            <a:r>
              <a:rPr lang="en-US" dirty="0"/>
              <a:t>Girls’ </a:t>
            </a:r>
            <a:br>
              <a:rPr lang="en-US" dirty="0"/>
            </a:br>
            <a:r>
              <a:rPr lang="en-US" dirty="0"/>
              <a:t>Education</a:t>
            </a:r>
            <a:endParaRPr lang="en-US" b="1" dirty="0">
              <a:latin typeface="Gill Sans MT" panose="020B0502020104020203" pitchFamily="34" charset="77"/>
              <a:cs typeface="Calibri" panose="020F0502020204030204" pitchFamily="34" charset="0"/>
            </a:endParaRPr>
          </a:p>
        </p:txBody>
      </p:sp>
      <p:sp>
        <p:nvSpPr>
          <p:cNvPr id="3" name="Subtitle 2">
            <a:extLst>
              <a:ext uri="{FF2B5EF4-FFF2-40B4-BE49-F238E27FC236}">
                <a16:creationId xmlns:a16="http://schemas.microsoft.com/office/drawing/2014/main" id="{C6A0A596-488A-7E42-A388-CAECC118426A}"/>
              </a:ext>
            </a:extLst>
          </p:cNvPr>
          <p:cNvSpPr>
            <a:spLocks noGrp="1"/>
          </p:cNvSpPr>
          <p:nvPr>
            <p:ph type="subTitle" idx="1"/>
          </p:nvPr>
        </p:nvSpPr>
        <p:spPr/>
        <p:txBody>
          <a:bodyPr/>
          <a:lstStyle/>
          <a:p>
            <a:pPr marL="0" indent="0">
              <a:buNone/>
            </a:pPr>
            <a:r>
              <a:rPr lang="en-US" dirty="0"/>
              <a:t>Date </a:t>
            </a:r>
          </a:p>
        </p:txBody>
      </p:sp>
    </p:spTree>
    <p:extLst>
      <p:ext uri="{BB962C8B-B14F-4D97-AF65-F5344CB8AC3E}">
        <p14:creationId xmlns:p14="http://schemas.microsoft.com/office/powerpoint/2010/main" val="282473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DD0D73D9-8103-A84D-8C0F-740EC124C0EF}"/>
              </a:ext>
            </a:extLst>
          </p:cNvPr>
          <p:cNvSpPr/>
          <p:nvPr/>
        </p:nvSpPr>
        <p:spPr>
          <a:xfrm>
            <a:off x="199505" y="1690688"/>
            <a:ext cx="6733309" cy="49927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E5A22410-DBE3-AB45-AE3A-6C51063E4333}"/>
              </a:ext>
            </a:extLst>
          </p:cNvPr>
          <p:cNvSpPr>
            <a:spLocks noGrp="1"/>
          </p:cNvSpPr>
          <p:nvPr>
            <p:ph type="title"/>
          </p:nvPr>
        </p:nvSpPr>
        <p:spPr/>
        <p:txBody>
          <a:bodyPr/>
          <a:lstStyle/>
          <a:p>
            <a:r>
              <a:rPr lang="en-US" dirty="0"/>
              <a:t>What does Islam say about </a:t>
            </a:r>
            <a:br>
              <a:rPr lang="en-US" dirty="0"/>
            </a:br>
            <a:r>
              <a:rPr lang="en-US" dirty="0"/>
              <a:t>girls’ education?</a:t>
            </a:r>
          </a:p>
        </p:txBody>
      </p:sp>
      <p:sp>
        <p:nvSpPr>
          <p:cNvPr id="9" name="Content Placeholder 8">
            <a:extLst>
              <a:ext uri="{FF2B5EF4-FFF2-40B4-BE49-F238E27FC236}">
                <a16:creationId xmlns:a16="http://schemas.microsoft.com/office/drawing/2014/main" id="{0BA8C2D2-7650-F942-9825-4C234B82D8D5}"/>
              </a:ext>
            </a:extLst>
          </p:cNvPr>
          <p:cNvSpPr>
            <a:spLocks noGrp="1"/>
          </p:cNvSpPr>
          <p:nvPr>
            <p:ph sz="half" idx="1"/>
          </p:nvPr>
        </p:nvSpPr>
        <p:spPr>
          <a:xfrm>
            <a:off x="417576" y="1690688"/>
            <a:ext cx="6149479" cy="4992745"/>
          </a:xfrm>
        </p:spPr>
        <p:txBody>
          <a:bodyPr anchor="ctr">
            <a:normAutofit fontScale="92500" lnSpcReduction="20000"/>
          </a:bodyPr>
          <a:lstStyle/>
          <a:p>
            <a:pPr marL="0" indent="0" algn="ctr">
              <a:lnSpc>
                <a:spcPct val="120000"/>
              </a:lnSpc>
              <a:buNone/>
            </a:pPr>
            <a:r>
              <a:rPr lang="en-GB" sz="2600" dirty="0">
                <a:solidFill>
                  <a:schemeClr val="bg2"/>
                </a:solidFill>
                <a:ea typeface="Calibri" panose="020F0502020204030204" pitchFamily="34" charset="0"/>
                <a:cs typeface="Times New Roman" panose="02020603050405020304" pitchFamily="18" charset="0"/>
              </a:rPr>
              <a:t>Qur’an 33:35: </a:t>
            </a:r>
            <a:r>
              <a:rPr lang="en-GB" sz="2600" i="1" dirty="0">
                <a:solidFill>
                  <a:schemeClr val="bg2"/>
                </a:solidFill>
                <a:ea typeface="Calibri" panose="020F0502020204030204" pitchFamily="34" charset="0"/>
                <a:cs typeface="Times New Roman" panose="02020603050405020304" pitchFamily="18" charset="0"/>
              </a:rPr>
              <a:t>Indeed, the Muslim men and Muslim women, the believing men and believing women, the obedient men and obedient women, the truthful men and truthful women, the patient men and patient women, the humble men and humble women, the charitable men and charitable women, the fasting men and fasting women, the men who guard their private parts and the women who do so, and the men who remember Allah often and the women who do so - for them Allah has prepared forgiveness and a great reward</a:t>
            </a:r>
            <a:r>
              <a:rPr lang="en-GB" sz="2400" i="1" dirty="0">
                <a:solidFill>
                  <a:schemeClr val="bg2"/>
                </a:solidFill>
                <a:ea typeface="Calibri" panose="020F0502020204030204" pitchFamily="34" charset="0"/>
                <a:cs typeface="Times New Roman" panose="02020603050405020304" pitchFamily="18" charset="0"/>
              </a:rPr>
              <a:t>.</a:t>
            </a:r>
            <a:r>
              <a:rPr lang="en-GB" sz="1200" dirty="0">
                <a:solidFill>
                  <a:schemeClr val="bg2"/>
                </a:solidFill>
                <a:ea typeface="Calibri" panose="020F0502020204030204" pitchFamily="34" charset="0"/>
                <a:cs typeface="Times New Roman" panose="02020603050405020304" pitchFamily="18" charset="0"/>
              </a:rPr>
              <a:t> </a:t>
            </a:r>
          </a:p>
        </p:txBody>
      </p:sp>
      <p:sp>
        <p:nvSpPr>
          <p:cNvPr id="10" name="Content Placeholder 9">
            <a:extLst>
              <a:ext uri="{FF2B5EF4-FFF2-40B4-BE49-F238E27FC236}">
                <a16:creationId xmlns:a16="http://schemas.microsoft.com/office/drawing/2014/main" id="{8B45DA8B-7762-2F4E-A97E-E5258AEB50B2}"/>
              </a:ext>
            </a:extLst>
          </p:cNvPr>
          <p:cNvSpPr>
            <a:spLocks noGrp="1"/>
          </p:cNvSpPr>
          <p:nvPr>
            <p:ph sz="half" idx="2"/>
          </p:nvPr>
        </p:nvSpPr>
        <p:spPr>
          <a:xfrm>
            <a:off x="7215446" y="1969949"/>
            <a:ext cx="4123645" cy="4351338"/>
          </a:xfrm>
        </p:spPr>
        <p:txBody>
          <a:bodyPr>
            <a:normAutofit fontScale="92500" lnSpcReduction="20000"/>
          </a:bodyPr>
          <a:lstStyle/>
          <a:p>
            <a:pPr marL="0" indent="0">
              <a:buNone/>
            </a:pPr>
            <a:r>
              <a:rPr lang="en-GB" sz="3500" b="1" dirty="0">
                <a:solidFill>
                  <a:schemeClr val="accent1"/>
                </a:solidFill>
              </a:rPr>
              <a:t>Questions</a:t>
            </a:r>
            <a:endParaRPr lang="en-GB" sz="3500" b="1" dirty="0"/>
          </a:p>
          <a:p>
            <a:pPr marL="342900" indent="-342900">
              <a:buAutoNum type="arabicParenR"/>
            </a:pPr>
            <a:r>
              <a:rPr lang="en-GB" sz="3500" dirty="0"/>
              <a:t>Should Muslims follow this source of authority?</a:t>
            </a:r>
          </a:p>
          <a:p>
            <a:pPr marL="342900" indent="-342900">
              <a:buAutoNum type="arabicParenR"/>
            </a:pPr>
            <a:r>
              <a:rPr lang="en-GB" sz="3500" dirty="0"/>
              <a:t>What is this source of authority based on?</a:t>
            </a:r>
          </a:p>
          <a:p>
            <a:pPr marL="342900" indent="-342900">
              <a:buAutoNum type="arabicParenR"/>
            </a:pPr>
            <a:r>
              <a:rPr lang="en-GB" sz="3500" dirty="0"/>
              <a:t>Does this source say anything about girls’ education? </a:t>
            </a:r>
          </a:p>
          <a:p>
            <a:endParaRPr lang="en-US" dirty="0"/>
          </a:p>
        </p:txBody>
      </p:sp>
    </p:spTree>
    <p:extLst>
      <p:ext uri="{BB962C8B-B14F-4D97-AF65-F5344CB8AC3E}">
        <p14:creationId xmlns:p14="http://schemas.microsoft.com/office/powerpoint/2010/main" val="67609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04710A-7258-7D42-B442-4C3D0A0F6EEF}"/>
              </a:ext>
            </a:extLst>
          </p:cNvPr>
          <p:cNvSpPr>
            <a:spLocks noGrp="1"/>
          </p:cNvSpPr>
          <p:nvPr>
            <p:ph type="pic" sz="quarter" idx="10"/>
          </p:nvPr>
        </p:nvSpPr>
        <p:spPr>
          <a:xfrm>
            <a:off x="6424305" y="695136"/>
            <a:ext cx="5465900" cy="5467727"/>
          </a:xfrm>
        </p:spPr>
      </p:sp>
      <p:sp>
        <p:nvSpPr>
          <p:cNvPr id="5" name="Rounded Rectangle 4">
            <a:extLst>
              <a:ext uri="{FF2B5EF4-FFF2-40B4-BE49-F238E27FC236}">
                <a16:creationId xmlns:a16="http://schemas.microsoft.com/office/drawing/2014/main" id="{5FCF4111-D266-EB4A-AA4E-76CE0A9369D9}"/>
              </a:ext>
            </a:extLst>
          </p:cNvPr>
          <p:cNvSpPr/>
          <p:nvPr/>
        </p:nvSpPr>
        <p:spPr>
          <a:xfrm>
            <a:off x="301795" y="429051"/>
            <a:ext cx="5667689" cy="2293601"/>
          </a:xfrm>
          <a:prstGeom prst="roundRect">
            <a:avLst/>
          </a:prstGeom>
          <a:solidFill>
            <a:schemeClr val="bg1"/>
          </a:solidFill>
          <a:ln w="28575">
            <a:solidFill>
              <a:srgbClr val="E825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lnSpc>
                <a:spcPct val="106000"/>
              </a:lnSpc>
              <a:spcAft>
                <a:spcPts val="800"/>
              </a:spcAft>
              <a:buAutoNum type="arabicPeriod"/>
            </a:pPr>
            <a:r>
              <a:rPr lang="en-GB" sz="2400" b="1" dirty="0">
                <a:solidFill>
                  <a:schemeClr val="accent1"/>
                </a:solidFill>
                <a:effectLst/>
                <a:latin typeface="Gill Sans MT" panose="020B0502020104020203" pitchFamily="34" charset="77"/>
                <a:ea typeface="Calibri" panose="020F0502020204030204" pitchFamily="34" charset="0"/>
                <a:cs typeface="Times New Roman" panose="02020603050405020304" pitchFamily="18" charset="0"/>
              </a:rPr>
              <a:t>Read the 3 hadith</a:t>
            </a:r>
          </a:p>
          <a:p>
            <a:pPr marL="228600" indent="-228600">
              <a:lnSpc>
                <a:spcPct val="106000"/>
              </a:lnSpc>
              <a:spcAft>
                <a:spcPts val="800"/>
              </a:spcAft>
              <a:buAutoNum type="arabicPeriod"/>
            </a:pPr>
            <a:r>
              <a:rPr lang="en-GB" sz="2400" b="1" dirty="0">
                <a:solidFill>
                  <a:schemeClr val="accent1"/>
                </a:solidFill>
                <a:latin typeface="Gill Sans MT" panose="020B0502020104020203" pitchFamily="34" charset="77"/>
                <a:ea typeface="Calibri" panose="020F0502020204030204" pitchFamily="34" charset="0"/>
                <a:cs typeface="Times New Roman" panose="02020603050405020304" pitchFamily="18" charset="0"/>
              </a:rPr>
              <a:t>What gives the hadith authority?</a:t>
            </a:r>
          </a:p>
          <a:p>
            <a:pPr marL="228600" indent="-228600">
              <a:lnSpc>
                <a:spcPct val="106000"/>
              </a:lnSpc>
              <a:spcAft>
                <a:spcPts val="800"/>
              </a:spcAft>
              <a:buAutoNum type="arabicPeriod"/>
            </a:pPr>
            <a:r>
              <a:rPr lang="en-GB" sz="2400" b="1" dirty="0">
                <a:solidFill>
                  <a:schemeClr val="accent1"/>
                </a:solidFill>
                <a:effectLst/>
                <a:latin typeface="Gill Sans MT" panose="020B0502020104020203" pitchFamily="34" charset="77"/>
                <a:ea typeface="Calibri" panose="020F0502020204030204" pitchFamily="34" charset="0"/>
                <a:cs typeface="Times New Roman" panose="02020603050405020304" pitchFamily="18" charset="0"/>
              </a:rPr>
              <a:t>Do they say anything about girls’ education? </a:t>
            </a:r>
            <a:r>
              <a:rPr lang="en-GB" sz="2400" dirty="0">
                <a:solidFill>
                  <a:schemeClr val="accent1"/>
                </a:solidFill>
                <a:effectLst/>
                <a:latin typeface="Gill Sans MT" panose="020B0502020104020203" pitchFamily="34" charset="77"/>
                <a:ea typeface="Calibri" panose="020F0502020204030204" pitchFamily="34" charset="0"/>
                <a:cs typeface="Times New Roman" panose="02020603050405020304" pitchFamily="18" charset="0"/>
              </a:rPr>
              <a:t> </a:t>
            </a:r>
          </a:p>
        </p:txBody>
      </p:sp>
      <p:sp>
        <p:nvSpPr>
          <p:cNvPr id="6" name="Rounded Rectangle 16">
            <a:extLst>
              <a:ext uri="{FF2B5EF4-FFF2-40B4-BE49-F238E27FC236}">
                <a16:creationId xmlns:a16="http://schemas.microsoft.com/office/drawing/2014/main" id="{D031DB7E-11CF-EE4A-A138-4791723E5A3B}"/>
              </a:ext>
            </a:extLst>
          </p:cNvPr>
          <p:cNvSpPr/>
          <p:nvPr/>
        </p:nvSpPr>
        <p:spPr>
          <a:xfrm>
            <a:off x="301795" y="3066054"/>
            <a:ext cx="5667690" cy="3249711"/>
          </a:xfrm>
          <a:prstGeom prst="roundRect">
            <a:avLst/>
          </a:prstGeom>
          <a:noFill/>
          <a:ln w="28575">
            <a:solidFill>
              <a:srgbClr val="E825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6000"/>
              </a:lnSpc>
              <a:spcAft>
                <a:spcPts val="800"/>
              </a:spcAft>
            </a:pPr>
            <a:r>
              <a:rPr lang="en-GB" sz="2400" b="1" dirty="0">
                <a:solidFill>
                  <a:schemeClr val="accent1"/>
                </a:solidFill>
                <a:effectLst/>
                <a:latin typeface="Gill Sans MT" panose="020B0502020104020203" pitchFamily="34" charset="77"/>
                <a:ea typeface="Calibri" panose="020F0502020204030204" pitchFamily="34" charset="0"/>
                <a:cs typeface="Times New Roman" panose="02020603050405020304" pitchFamily="18" charset="0"/>
              </a:rPr>
              <a:t>4. Read about Islamic jurisprudence (analysis of the law)</a:t>
            </a:r>
          </a:p>
          <a:p>
            <a:pPr>
              <a:lnSpc>
                <a:spcPct val="106000"/>
              </a:lnSpc>
              <a:spcAft>
                <a:spcPts val="800"/>
              </a:spcAft>
            </a:pPr>
            <a:r>
              <a:rPr lang="en-GB" sz="2400" b="1" dirty="0">
                <a:solidFill>
                  <a:schemeClr val="accent1"/>
                </a:solidFill>
                <a:latin typeface="Gill Sans MT" panose="020B0502020104020203" pitchFamily="34" charset="77"/>
                <a:ea typeface="Calibri" panose="020F0502020204030204" pitchFamily="34" charset="0"/>
                <a:cs typeface="Times New Roman" panose="02020603050405020304" pitchFamily="18" charset="0"/>
              </a:rPr>
              <a:t>5. What roles did women have in early Islam?</a:t>
            </a:r>
          </a:p>
          <a:p>
            <a:pPr>
              <a:lnSpc>
                <a:spcPct val="106000"/>
              </a:lnSpc>
              <a:spcAft>
                <a:spcPts val="800"/>
              </a:spcAft>
            </a:pPr>
            <a:r>
              <a:rPr lang="en-GB" sz="2400" b="1" dirty="0">
                <a:solidFill>
                  <a:schemeClr val="accent1"/>
                </a:solidFill>
                <a:effectLst/>
                <a:latin typeface="Gill Sans MT" panose="020B0502020104020203" pitchFamily="34" charset="77"/>
                <a:ea typeface="Calibri" panose="020F0502020204030204" pitchFamily="34" charset="0"/>
                <a:cs typeface="Times New Roman" panose="02020603050405020304" pitchFamily="18" charset="0"/>
              </a:rPr>
              <a:t>6. Does this tell us anything about girls’ education?</a:t>
            </a:r>
          </a:p>
        </p:txBody>
      </p:sp>
      <p:sp>
        <p:nvSpPr>
          <p:cNvPr id="2" name="TextBox 1">
            <a:extLst>
              <a:ext uri="{FF2B5EF4-FFF2-40B4-BE49-F238E27FC236}">
                <a16:creationId xmlns:a16="http://schemas.microsoft.com/office/drawing/2014/main" id="{E381BA5F-0003-9639-A795-93496456D356}"/>
              </a:ext>
            </a:extLst>
          </p:cNvPr>
          <p:cNvSpPr txBox="1"/>
          <p:nvPr/>
        </p:nvSpPr>
        <p:spPr>
          <a:xfrm>
            <a:off x="7576456" y="4201886"/>
            <a:ext cx="2939143" cy="954107"/>
          </a:xfrm>
          <a:prstGeom prst="rect">
            <a:avLst/>
          </a:prstGeom>
          <a:noFill/>
        </p:spPr>
        <p:txBody>
          <a:bodyPr wrap="square" rtlCol="0">
            <a:spAutoFit/>
          </a:bodyPr>
          <a:lstStyle/>
          <a:p>
            <a:r>
              <a:rPr lang="en-US" sz="2800" b="1" dirty="0">
                <a:solidFill>
                  <a:schemeClr val="tx2"/>
                </a:solidFill>
              </a:rPr>
              <a:t>Image search: Malala at school</a:t>
            </a:r>
            <a:endParaRPr lang="en-GB" sz="2800" b="1" dirty="0">
              <a:solidFill>
                <a:schemeClr val="tx2"/>
              </a:solidFill>
            </a:endParaRPr>
          </a:p>
        </p:txBody>
      </p:sp>
    </p:spTree>
    <p:extLst>
      <p:ext uri="{BB962C8B-B14F-4D97-AF65-F5344CB8AC3E}">
        <p14:creationId xmlns:p14="http://schemas.microsoft.com/office/powerpoint/2010/main" val="366622784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E72686"/>
      </a:dk2>
      <a:lt2>
        <a:srgbClr val="E7E6E6"/>
      </a:lt2>
      <a:accent1>
        <a:srgbClr val="E72686"/>
      </a:accent1>
      <a:accent2>
        <a:srgbClr val="F39600"/>
      </a:accent2>
      <a:accent3>
        <a:srgbClr val="00E4EC"/>
      </a:accent3>
      <a:accent4>
        <a:srgbClr val="7F1FFF"/>
      </a:accent4>
      <a:accent5>
        <a:srgbClr val="B3EE45"/>
      </a:accent5>
      <a:accent6>
        <a:srgbClr val="1270FF"/>
      </a:accent6>
      <a:hlink>
        <a:srgbClr val="E72686"/>
      </a:hlink>
      <a:folHlink>
        <a:srgbClr val="E726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4" ma:contentTypeDescription="Create a new document." ma:contentTypeScope="" ma:versionID="91c7e43317cf3fe01dda806635ea97fb">
  <xsd:schema xmlns:xsd="http://www.w3.org/2001/XMLSchema" xmlns:xs="http://www.w3.org/2001/XMLSchema" xmlns:p="http://schemas.microsoft.com/office/2006/metadata/properties" xmlns:ns2="3daa3796-40a0-4fe0-acc9-e99f93d22791" xmlns:ns3="699b7773-a9c6-4390-9b00-6e425b8b77a1" targetNamespace="http://schemas.microsoft.com/office/2006/metadata/properties" ma:root="true" ma:fieldsID="7278492afea5bacf4ee71972057ea41a" ns2:_="" ns3:_="">
    <xsd:import namespace="3daa3796-40a0-4fe0-acc9-e99f93d22791"/>
    <xsd:import namespace="699b7773-a9c6-4390-9b00-6e425b8b77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3442f9-f3bd-4a47-a334-1d70acc40e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9b7773-a9c6-4390-9b00-6e425b8b77a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f5af666-d48c-4617-8b6f-563a4d4922fd}" ma:internalName="TaxCatchAll" ma:showField="CatchAllData" ma:web="699b7773-a9c6-4390-9b00-6e425b8b7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15D39B-7674-43A2-8E33-F18D99D8388E}"/>
</file>

<file path=customXml/itemProps2.xml><?xml version="1.0" encoding="utf-8"?>
<ds:datastoreItem xmlns:ds="http://schemas.openxmlformats.org/officeDocument/2006/customXml" ds:itemID="{7F244B38-DF5E-4E98-A5B3-4DF8C0134693}"/>
</file>

<file path=docProps/app.xml><?xml version="1.0" encoding="utf-8"?>
<Properties xmlns="http://schemas.openxmlformats.org/officeDocument/2006/extended-properties" xmlns:vt="http://schemas.openxmlformats.org/officeDocument/2006/docPropsVTypes">
  <TotalTime>649</TotalTime>
  <Words>204</Words>
  <Application>Microsoft Office PowerPoint</Application>
  <PresentationFormat>Widescreen</PresentationFormat>
  <Paragraphs>16</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Gill Sans MT</vt:lpstr>
      <vt:lpstr>Office Theme</vt:lpstr>
      <vt:lpstr>Girls’  Education</vt:lpstr>
      <vt:lpstr>What does Islam say about  girls’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Hancock</dc:creator>
  <cp:lastModifiedBy>Kate Christopher</cp:lastModifiedBy>
  <cp:revision>10</cp:revision>
  <dcterms:created xsi:type="dcterms:W3CDTF">2021-09-11T08:47:20Z</dcterms:created>
  <dcterms:modified xsi:type="dcterms:W3CDTF">2022-07-14T11:23:56Z</dcterms:modified>
</cp:coreProperties>
</file>