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Lst>
  <p:sldSz cx="6858000" cy="990758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2587"/>
    <a:srgbClr val="F39762"/>
    <a:srgbClr val="A88CC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557B6D1-1A4D-2047-8478-8A5B9F0F90DD}" v="1" dt="2021-10-14T11:46:11.94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831"/>
    <p:restoredTop sz="94626"/>
  </p:normalViewPr>
  <p:slideViewPr>
    <p:cSldViewPr snapToGrid="0" snapToObjects="1">
      <p:cViewPr varScale="1">
        <p:scale>
          <a:sx n="45" d="100"/>
          <a:sy n="45" d="100"/>
        </p:scale>
        <p:origin x="199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1.xml"/><Relationship Id="rId3" Type="http://schemas.openxmlformats.org/officeDocument/2006/relationships/presProps" Target="presProps.xml"/><Relationship Id="rId7"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 Id="rId9" Type="http://schemas.openxmlformats.org/officeDocument/2006/relationships/customXml" Target="../customXml/item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451"/>
            <a:ext cx="5829300" cy="3449308"/>
          </a:xfrm>
        </p:spPr>
        <p:txBody>
          <a:bodyPr anchor="b"/>
          <a:lstStyle>
            <a:lvl1pPr algn="ctr">
              <a:defRPr sz="4500"/>
            </a:lvl1pPr>
          </a:lstStyle>
          <a:p>
            <a:r>
              <a:rPr lang="en-GB"/>
              <a:t>Click to edit Master title style</a:t>
            </a:r>
            <a:endParaRPr lang="en-US" dirty="0"/>
          </a:p>
        </p:txBody>
      </p:sp>
      <p:sp>
        <p:nvSpPr>
          <p:cNvPr id="3" name="Subtitle 2"/>
          <p:cNvSpPr>
            <a:spLocks noGrp="1"/>
          </p:cNvSpPr>
          <p:nvPr>
            <p:ph type="subTitle" idx="1"/>
          </p:nvPr>
        </p:nvSpPr>
        <p:spPr>
          <a:xfrm>
            <a:off x="857250" y="5203778"/>
            <a:ext cx="5143500" cy="2392040"/>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91EA7F9-6C0B-9742-B481-72F8E7B2560E}" type="datetimeFigureOut">
              <a:rPr lang="en-US" smtClean="0"/>
              <a:t>7/14/2022</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8122137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91EA7F9-6C0B-9742-B481-72F8E7B2560E}" type="datetimeFigureOut">
              <a:rPr lang="en-US" smtClean="0"/>
              <a:t>7/14/2022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37323634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87"/>
            <a:ext cx="1478756" cy="8396223"/>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471488" y="527487"/>
            <a:ext cx="4350544" cy="8396223"/>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91EA7F9-6C0B-9742-B481-72F8E7B2560E}" type="datetimeFigureOut">
              <a:rPr lang="en-US" smtClean="0"/>
              <a:t>7/14/2022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2695508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91EA7F9-6C0B-9742-B481-72F8E7B2560E}" type="datetimeFigureOut">
              <a:rPr lang="en-US" smtClean="0"/>
              <a:t>7/14/2022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359009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70019"/>
            <a:ext cx="5915025" cy="4121281"/>
          </a:xfrm>
        </p:spPr>
        <p:txBody>
          <a:bodyPr anchor="b"/>
          <a:lstStyle>
            <a:lvl1pPr>
              <a:defRPr sz="4500"/>
            </a:lvl1pPr>
          </a:lstStyle>
          <a:p>
            <a:r>
              <a:rPr lang="en-GB"/>
              <a:t>Click to edit Master title style</a:t>
            </a:r>
            <a:endParaRPr lang="en-US" dirty="0"/>
          </a:p>
        </p:txBody>
      </p:sp>
      <p:sp>
        <p:nvSpPr>
          <p:cNvPr id="3" name="Text Placeholder 2"/>
          <p:cNvSpPr>
            <a:spLocks noGrp="1"/>
          </p:cNvSpPr>
          <p:nvPr>
            <p:ph type="body" idx="1"/>
          </p:nvPr>
        </p:nvSpPr>
        <p:spPr>
          <a:xfrm>
            <a:off x="467916" y="6630289"/>
            <a:ext cx="5915025" cy="2167284"/>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91EA7F9-6C0B-9742-B481-72F8E7B2560E}" type="datetimeFigureOut">
              <a:rPr lang="en-US" smtClean="0"/>
              <a:t>7/14/2022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407007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471488" y="2637436"/>
            <a:ext cx="2914650" cy="628627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3471863" y="2637436"/>
            <a:ext cx="2914650" cy="628627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91EA7F9-6C0B-9742-B481-72F8E7B2560E}" type="datetimeFigureOut">
              <a:rPr lang="en-US" smtClean="0"/>
              <a:t>7/14/2022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9021937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90"/>
            <a:ext cx="5915025" cy="1915009"/>
          </a:xfrm>
        </p:spPr>
        <p:txBody>
          <a:bodyPr/>
          <a:lstStyle/>
          <a:p>
            <a:r>
              <a:rPr lang="en-GB"/>
              <a:t>Click to edit Master title style</a:t>
            </a:r>
            <a:endParaRPr lang="en-US" dirty="0"/>
          </a:p>
        </p:txBody>
      </p:sp>
      <p:sp>
        <p:nvSpPr>
          <p:cNvPr id="3" name="Text Placeholder 2"/>
          <p:cNvSpPr>
            <a:spLocks noGrp="1"/>
          </p:cNvSpPr>
          <p:nvPr>
            <p:ph type="body" idx="1"/>
          </p:nvPr>
        </p:nvSpPr>
        <p:spPr>
          <a:xfrm>
            <a:off x="472381" y="2428736"/>
            <a:ext cx="2901255" cy="1190286"/>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472381" y="3619022"/>
            <a:ext cx="2901255" cy="532303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3471863" y="2428736"/>
            <a:ext cx="2915543" cy="1190286"/>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p:cNvSpPr>
            <a:spLocks noGrp="1"/>
          </p:cNvSpPr>
          <p:nvPr>
            <p:ph sz="quarter" idx="4"/>
          </p:nvPr>
        </p:nvSpPr>
        <p:spPr>
          <a:xfrm>
            <a:off x="3471863" y="3619022"/>
            <a:ext cx="2915543" cy="532303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91EA7F9-6C0B-9742-B481-72F8E7B2560E}" type="datetimeFigureOut">
              <a:rPr lang="en-US" smtClean="0"/>
              <a:t>7/14/2022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15771357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91EA7F9-6C0B-9742-B481-72F8E7B2560E}" type="datetimeFigureOut">
              <a:rPr lang="en-US" smtClean="0"/>
              <a:t>7/14/2022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40118906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1EA7F9-6C0B-9742-B481-72F8E7B2560E}" type="datetimeFigureOut">
              <a:rPr lang="en-US" smtClean="0"/>
              <a:t>7/14/2022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34006660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506"/>
            <a:ext cx="2211884" cy="2311771"/>
          </a:xfrm>
        </p:spPr>
        <p:txBody>
          <a:bodyPr anchor="b"/>
          <a:lstStyle>
            <a:lvl1pPr>
              <a:defRPr sz="2400"/>
            </a:lvl1pPr>
          </a:lstStyle>
          <a:p>
            <a:r>
              <a:rPr lang="en-GB"/>
              <a:t>Click to edit Master title style</a:t>
            </a:r>
            <a:endParaRPr lang="en-US" dirty="0"/>
          </a:p>
        </p:txBody>
      </p:sp>
      <p:sp>
        <p:nvSpPr>
          <p:cNvPr id="3" name="Content Placeholder 2"/>
          <p:cNvSpPr>
            <a:spLocks noGrp="1"/>
          </p:cNvSpPr>
          <p:nvPr>
            <p:ph idx="1"/>
          </p:nvPr>
        </p:nvSpPr>
        <p:spPr>
          <a:xfrm>
            <a:off x="2915543" y="1426511"/>
            <a:ext cx="3471863" cy="704080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472381" y="2972276"/>
            <a:ext cx="2211884" cy="550651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391EA7F9-6C0B-9742-B481-72F8E7B2560E}" type="datetimeFigureOut">
              <a:rPr lang="en-US" smtClean="0"/>
              <a:t>7/14/2022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8674455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506"/>
            <a:ext cx="2211884" cy="2311771"/>
          </a:xfrm>
        </p:spPr>
        <p:txBody>
          <a:bodyPr anchor="b"/>
          <a:lstStyle>
            <a:lvl1pPr>
              <a:defRPr sz="2400"/>
            </a:lvl1pPr>
          </a:lstStyle>
          <a:p>
            <a:r>
              <a:rPr lang="en-GB"/>
              <a:t>Click to edit Master title style</a:t>
            </a:r>
            <a:endParaRPr lang="en-US" dirty="0"/>
          </a:p>
        </p:txBody>
      </p:sp>
      <p:sp>
        <p:nvSpPr>
          <p:cNvPr id="3" name="Picture Placeholder 2"/>
          <p:cNvSpPr>
            <a:spLocks noGrp="1" noChangeAspect="1"/>
          </p:cNvSpPr>
          <p:nvPr>
            <p:ph type="pic" idx="1"/>
          </p:nvPr>
        </p:nvSpPr>
        <p:spPr>
          <a:xfrm>
            <a:off x="2915543" y="1426511"/>
            <a:ext cx="3471863" cy="704080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a:t>Click icon to add picture</a:t>
            </a:r>
            <a:endParaRPr lang="en-US" dirty="0"/>
          </a:p>
        </p:txBody>
      </p:sp>
      <p:sp>
        <p:nvSpPr>
          <p:cNvPr id="4" name="Text Placeholder 3"/>
          <p:cNvSpPr>
            <a:spLocks noGrp="1"/>
          </p:cNvSpPr>
          <p:nvPr>
            <p:ph type="body" sz="half" idx="2"/>
          </p:nvPr>
        </p:nvSpPr>
        <p:spPr>
          <a:xfrm>
            <a:off x="472381" y="2972276"/>
            <a:ext cx="2211884" cy="550651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391EA7F9-6C0B-9742-B481-72F8E7B2560E}" type="datetimeFigureOut">
              <a:rPr lang="en-US" smtClean="0"/>
              <a:t>7/14/2022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29520795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90"/>
            <a:ext cx="5915025" cy="1915009"/>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471488" y="2637436"/>
            <a:ext cx="5915025" cy="6286274"/>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471488" y="9182869"/>
            <a:ext cx="1543050" cy="527487"/>
          </a:xfrm>
          <a:prstGeom prst="rect">
            <a:avLst/>
          </a:prstGeom>
        </p:spPr>
        <p:txBody>
          <a:bodyPr vert="horz" lIns="91440" tIns="45720" rIns="91440" bIns="45720" rtlCol="0" anchor="ctr"/>
          <a:lstStyle>
            <a:lvl1pPr algn="l">
              <a:defRPr sz="900">
                <a:solidFill>
                  <a:schemeClr val="tx1">
                    <a:tint val="75000"/>
                  </a:schemeClr>
                </a:solidFill>
              </a:defRPr>
            </a:lvl1pPr>
          </a:lstStyle>
          <a:p>
            <a:fld id="{391EA7F9-6C0B-9742-B481-72F8E7B2560E}" type="datetimeFigureOut">
              <a:rPr lang="en-US" smtClean="0"/>
              <a:t>7/14/2022</a:t>
            </a:fld>
            <a:endParaRPr lang="en-US"/>
          </a:p>
        </p:txBody>
      </p:sp>
      <p:sp>
        <p:nvSpPr>
          <p:cNvPr id="5" name="Footer Placeholder 4"/>
          <p:cNvSpPr>
            <a:spLocks noGrp="1"/>
          </p:cNvSpPr>
          <p:nvPr>
            <p:ph type="ftr" sz="quarter" idx="3"/>
          </p:nvPr>
        </p:nvSpPr>
        <p:spPr>
          <a:xfrm>
            <a:off x="2271713" y="9182869"/>
            <a:ext cx="2314575" cy="527487"/>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9182869"/>
            <a:ext cx="1543050" cy="527487"/>
          </a:xfrm>
          <a:prstGeom prst="rect">
            <a:avLst/>
          </a:prstGeom>
        </p:spPr>
        <p:txBody>
          <a:bodyPr vert="horz" lIns="91440" tIns="45720" rIns="91440" bIns="45720" rtlCol="0" anchor="ctr"/>
          <a:lstStyle>
            <a:lvl1pPr algn="r">
              <a:defRPr sz="900">
                <a:solidFill>
                  <a:schemeClr val="tx1">
                    <a:tint val="75000"/>
                  </a:schemeClr>
                </a:solidFill>
              </a:defRPr>
            </a:lvl1pPr>
          </a:lstStyle>
          <a:p>
            <a:fld id="{036E8D65-CF49-CD40-A105-E255D902B9DB}" type="slidenum">
              <a:rPr lang="en-US" smtClean="0"/>
              <a:t>‹#›</a:t>
            </a:fld>
            <a:endParaRPr lang="en-US"/>
          </a:p>
        </p:txBody>
      </p:sp>
      <p:pic>
        <p:nvPicPr>
          <p:cNvPr id="9" name="Picture 8" descr="A picture containing shape&#10;&#10;Description automatically generated">
            <a:extLst>
              <a:ext uri="{FF2B5EF4-FFF2-40B4-BE49-F238E27FC236}">
                <a16:creationId xmlns:a16="http://schemas.microsoft.com/office/drawing/2014/main" id="{DB2AAF35-7FDA-E748-9889-818ECB6D4D82}"/>
              </a:ext>
            </a:extLst>
          </p:cNvPr>
          <p:cNvPicPr>
            <a:picLocks noChangeAspect="1"/>
          </p:cNvPicPr>
          <p:nvPr userDrawn="1"/>
        </p:nvPicPr>
        <p:blipFill>
          <a:blip r:embed="rId13"/>
          <a:stretch>
            <a:fillRect/>
          </a:stretch>
        </p:blipFill>
        <p:spPr>
          <a:xfrm>
            <a:off x="0" y="6049963"/>
            <a:ext cx="6858000" cy="3857625"/>
          </a:xfrm>
          <a:prstGeom prst="rect">
            <a:avLst/>
          </a:prstGeom>
        </p:spPr>
      </p:pic>
    </p:spTree>
    <p:extLst>
      <p:ext uri="{BB962C8B-B14F-4D97-AF65-F5344CB8AC3E}">
        <p14:creationId xmlns:p14="http://schemas.microsoft.com/office/powerpoint/2010/main" val="422644567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b="0" i="0" kern="1200">
          <a:solidFill>
            <a:schemeClr val="tx1"/>
          </a:solidFill>
          <a:latin typeface="Gill Sans MT" panose="020B0502020104020203" pitchFamily="34" charset="77"/>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b="0" i="0" kern="1200">
          <a:solidFill>
            <a:schemeClr val="tx1"/>
          </a:solidFill>
          <a:latin typeface="Gill Sans MT" panose="020B0502020104020203" pitchFamily="34" charset="77"/>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b="0" i="0" kern="1200">
          <a:solidFill>
            <a:schemeClr val="tx1"/>
          </a:solidFill>
          <a:latin typeface="Gill Sans MT" panose="020B0502020104020203" pitchFamily="34" charset="77"/>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b="0" i="0" kern="1200">
          <a:solidFill>
            <a:schemeClr val="tx1"/>
          </a:solidFill>
          <a:latin typeface="Gill Sans MT" panose="020B0502020104020203" pitchFamily="34" charset="77"/>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b="0" i="0" kern="1200">
          <a:solidFill>
            <a:schemeClr val="tx1"/>
          </a:solidFill>
          <a:latin typeface="Gill Sans MT" panose="020B0502020104020203" pitchFamily="34" charset="77"/>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b="0" i="0" kern="1200">
          <a:solidFill>
            <a:schemeClr val="tx1"/>
          </a:solidFill>
          <a:latin typeface="Gill Sans MT" panose="020B0502020104020203" pitchFamily="34" charset="77"/>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33447586-9ECF-0A4B-A3FA-12CC29ACAB84}"/>
              </a:ext>
            </a:extLst>
          </p:cNvPr>
          <p:cNvSpPr/>
          <p:nvPr/>
        </p:nvSpPr>
        <p:spPr>
          <a:xfrm>
            <a:off x="233172" y="359319"/>
            <a:ext cx="6222492" cy="400494"/>
          </a:xfrm>
          <a:prstGeom prst="rect">
            <a:avLst/>
          </a:prstGeom>
        </p:spPr>
        <p:txBody>
          <a:bodyPr wrap="square">
            <a:spAutoFit/>
          </a:bodyPr>
          <a:lstStyle/>
          <a:p>
            <a:pPr algn="ctr">
              <a:lnSpc>
                <a:spcPct val="107000"/>
              </a:lnSpc>
              <a:spcAft>
                <a:spcPts val="800"/>
              </a:spcAft>
            </a:pPr>
            <a:r>
              <a:rPr lang="en-US" sz="2000" b="1" dirty="0">
                <a:solidFill>
                  <a:srgbClr val="E82587"/>
                </a:solidFill>
                <a:latin typeface="Gill Sans MT" panose="020B0502020104020203" pitchFamily="34" charset="77"/>
                <a:ea typeface="Calibri" panose="020F0502020204030204" pitchFamily="34" charset="0"/>
                <a:cs typeface="Times New Roman" panose="02020603050405020304" pitchFamily="18" charset="0"/>
              </a:rPr>
              <a:t>What does Islam say about girls’ education?</a:t>
            </a:r>
            <a:endParaRPr lang="en-GB" sz="1600" b="1" dirty="0">
              <a:solidFill>
                <a:srgbClr val="E82587"/>
              </a:solidFill>
              <a:latin typeface="Gill Sans MT" panose="020B0502020104020203" pitchFamily="34" charset="77"/>
              <a:ea typeface="Calibri" panose="020F0502020204030204" pitchFamily="34" charset="0"/>
              <a:cs typeface="Times New Roman" panose="02020603050405020304" pitchFamily="18" charset="0"/>
            </a:endParaRPr>
          </a:p>
        </p:txBody>
      </p:sp>
      <p:sp>
        <p:nvSpPr>
          <p:cNvPr id="5" name="Rounded Rectangle 4">
            <a:extLst>
              <a:ext uri="{FF2B5EF4-FFF2-40B4-BE49-F238E27FC236}">
                <a16:creationId xmlns:a16="http://schemas.microsoft.com/office/drawing/2014/main" id="{AEF03BCB-AEDB-ED42-8861-BA0DFB67B319}"/>
              </a:ext>
            </a:extLst>
          </p:cNvPr>
          <p:cNvSpPr/>
          <p:nvPr/>
        </p:nvSpPr>
        <p:spPr>
          <a:xfrm>
            <a:off x="1547816" y="3321279"/>
            <a:ext cx="3387257" cy="632052"/>
          </a:xfrm>
          <a:prstGeom prst="roundRect">
            <a:avLst/>
          </a:prstGeom>
          <a:solidFill>
            <a:srgbClr val="E82587"/>
          </a:solidFill>
          <a:ln w="12700">
            <a:solidFill>
              <a:srgbClr val="E82587"/>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nSpc>
                <a:spcPct val="106000"/>
              </a:lnSpc>
              <a:spcAft>
                <a:spcPts val="800"/>
              </a:spcAft>
            </a:pPr>
            <a:r>
              <a:rPr lang="en-GB" sz="1050" b="1" dirty="0">
                <a:solidFill>
                  <a:srgbClr val="FFFFFF"/>
                </a:solidFill>
                <a:effectLst/>
                <a:latin typeface="Gill Sans MT" panose="020B0502020104020203" pitchFamily="34" charset="77"/>
                <a:ea typeface="Calibri" panose="020F0502020204030204" pitchFamily="34" charset="0"/>
                <a:cs typeface="Times New Roman" panose="02020603050405020304" pitchFamily="18" charset="0"/>
              </a:rPr>
              <a:t>The Qur'an is the highest form of authority in Islam. It is seen as the direct word of God revealed to Muhammad over 23 years.</a:t>
            </a:r>
            <a:r>
              <a:rPr lang="en-GB" sz="1050" dirty="0">
                <a:effectLst/>
                <a:latin typeface="Gill Sans MT" panose="020B0502020104020203" pitchFamily="34" charset="77"/>
                <a:ea typeface="Calibri" panose="020F0502020204030204" pitchFamily="34" charset="0"/>
                <a:cs typeface="Times New Roman" panose="02020603050405020304" pitchFamily="18" charset="0"/>
              </a:rPr>
              <a:t> </a:t>
            </a:r>
          </a:p>
        </p:txBody>
      </p:sp>
      <p:sp>
        <p:nvSpPr>
          <p:cNvPr id="7" name="Rounded Rectangle 6">
            <a:extLst>
              <a:ext uri="{FF2B5EF4-FFF2-40B4-BE49-F238E27FC236}">
                <a16:creationId xmlns:a16="http://schemas.microsoft.com/office/drawing/2014/main" id="{C0D8E13D-121C-EA4B-A081-4F754138D80F}"/>
              </a:ext>
            </a:extLst>
          </p:cNvPr>
          <p:cNvSpPr/>
          <p:nvPr/>
        </p:nvSpPr>
        <p:spPr>
          <a:xfrm>
            <a:off x="1504001" y="1180589"/>
            <a:ext cx="3409396" cy="1987839"/>
          </a:xfrm>
          <a:prstGeom prst="roundRect">
            <a:avLst>
              <a:gd name="adj" fmla="val 5231"/>
            </a:avLst>
          </a:prstGeom>
          <a:solidFill>
            <a:schemeClr val="bg1"/>
          </a:solidFill>
          <a:ln w="12700">
            <a:solidFill>
              <a:srgbClr val="E82587"/>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nSpc>
                <a:spcPct val="106000"/>
              </a:lnSpc>
              <a:spcAft>
                <a:spcPts val="800"/>
              </a:spcAft>
            </a:pPr>
            <a:r>
              <a:rPr lang="en-GB" sz="1050" b="1" dirty="0">
                <a:solidFill>
                  <a:srgbClr val="E82587"/>
                </a:solidFill>
                <a:effectLst/>
                <a:latin typeface="Gill Sans MT" panose="020B0502020104020203" pitchFamily="34" charset="77"/>
                <a:ea typeface="Calibri" panose="020F0502020204030204" pitchFamily="34" charset="0"/>
                <a:cs typeface="Times New Roman" panose="02020603050405020304" pitchFamily="18" charset="0"/>
              </a:rPr>
              <a:t>Qur’an 33:35: </a:t>
            </a:r>
            <a:r>
              <a:rPr lang="en-GB" sz="1050" b="1" i="1" dirty="0">
                <a:solidFill>
                  <a:srgbClr val="E82587"/>
                </a:solidFill>
                <a:effectLst/>
                <a:latin typeface="Gill Sans MT" panose="020B0502020104020203" pitchFamily="34" charset="77"/>
                <a:ea typeface="Calibri" panose="020F0502020204030204" pitchFamily="34" charset="0"/>
                <a:cs typeface="Times New Roman" panose="02020603050405020304" pitchFamily="18" charset="0"/>
              </a:rPr>
              <a:t>Indeed, the Muslim men and Muslim women, the believing men and believing women, the obedient men and obedient women, the truthful men and truthful women, the patient men and patient women, the humble men and humble women, the charitable men and charitable women, the fasting men and fasting women, the men who guard their private parts and the women who do so, and the men who remember Allah often and the women who do so - for them Allah has prepared forgiveness and a great reward.</a:t>
            </a:r>
            <a:r>
              <a:rPr lang="en-GB" sz="1050" dirty="0">
                <a:solidFill>
                  <a:srgbClr val="E82587"/>
                </a:solidFill>
                <a:effectLst/>
                <a:latin typeface="Gill Sans MT" panose="020B0502020104020203" pitchFamily="34" charset="77"/>
                <a:ea typeface="Calibri" panose="020F0502020204030204" pitchFamily="34" charset="0"/>
                <a:cs typeface="Times New Roman" panose="02020603050405020304" pitchFamily="18" charset="0"/>
              </a:rPr>
              <a:t> </a:t>
            </a:r>
          </a:p>
        </p:txBody>
      </p:sp>
      <p:sp>
        <p:nvSpPr>
          <p:cNvPr id="8" name="Rounded Rectangle 7">
            <a:extLst>
              <a:ext uri="{FF2B5EF4-FFF2-40B4-BE49-F238E27FC236}">
                <a16:creationId xmlns:a16="http://schemas.microsoft.com/office/drawing/2014/main" id="{9F729CB5-6113-A440-ACCD-5DA254049C96}"/>
              </a:ext>
            </a:extLst>
          </p:cNvPr>
          <p:cNvSpPr/>
          <p:nvPr/>
        </p:nvSpPr>
        <p:spPr>
          <a:xfrm>
            <a:off x="1576391" y="7187922"/>
            <a:ext cx="3387257" cy="841718"/>
          </a:xfrm>
          <a:prstGeom prst="roundRect">
            <a:avLst/>
          </a:prstGeom>
          <a:solidFill>
            <a:srgbClr val="E82587"/>
          </a:solidFill>
          <a:ln w="12700">
            <a:solidFill>
              <a:srgbClr val="E82587"/>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nSpc>
                <a:spcPct val="106000"/>
              </a:lnSpc>
              <a:spcAft>
                <a:spcPts val="800"/>
              </a:spcAft>
            </a:pPr>
            <a:r>
              <a:rPr lang="en-GB" sz="1050" b="1" dirty="0">
                <a:solidFill>
                  <a:srgbClr val="FFFFFF"/>
                </a:solidFill>
                <a:effectLst/>
                <a:latin typeface="Gill Sans MT" panose="020B0502020104020203" pitchFamily="34" charset="77"/>
                <a:ea typeface="Calibri" panose="020F0502020204030204" pitchFamily="34" charset="0"/>
                <a:cs typeface="Times New Roman" panose="02020603050405020304" pitchFamily="18" charset="0"/>
              </a:rPr>
              <a:t>The next most authoritative source for Muslims are the hadith and sunnah: the sayings and actions of the prophet. These were written down throughout Muhammad's life by his companions.</a:t>
            </a:r>
            <a:endParaRPr lang="en-GB" sz="1050" dirty="0">
              <a:effectLst/>
              <a:latin typeface="Gill Sans MT" panose="020B0502020104020203" pitchFamily="34" charset="77"/>
              <a:ea typeface="Calibri" panose="020F0502020204030204" pitchFamily="34" charset="0"/>
              <a:cs typeface="Times New Roman" panose="02020603050405020304" pitchFamily="18" charset="0"/>
            </a:endParaRPr>
          </a:p>
        </p:txBody>
      </p:sp>
      <p:sp>
        <p:nvSpPr>
          <p:cNvPr id="9" name="Rounded Rectangle 8">
            <a:extLst>
              <a:ext uri="{FF2B5EF4-FFF2-40B4-BE49-F238E27FC236}">
                <a16:creationId xmlns:a16="http://schemas.microsoft.com/office/drawing/2014/main" id="{9CD27677-6E10-8445-AE26-C80B8581E85F}"/>
              </a:ext>
            </a:extLst>
          </p:cNvPr>
          <p:cNvSpPr/>
          <p:nvPr/>
        </p:nvSpPr>
        <p:spPr>
          <a:xfrm>
            <a:off x="1504001" y="4104338"/>
            <a:ext cx="1793991" cy="1247488"/>
          </a:xfrm>
          <a:prstGeom prst="round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nSpc>
                <a:spcPct val="106000"/>
              </a:lnSpc>
              <a:spcAft>
                <a:spcPts val="800"/>
              </a:spcAft>
            </a:pPr>
            <a:r>
              <a:rPr lang="en-GB" sz="1050" b="1" dirty="0">
                <a:solidFill>
                  <a:schemeClr val="tx1"/>
                </a:solidFill>
                <a:effectLst/>
                <a:latin typeface="Gill Sans MT" panose="020B0502020104020203" pitchFamily="34" charset="77"/>
                <a:ea typeface="Calibri" panose="020F0502020204030204" pitchFamily="34" charset="0"/>
                <a:cs typeface="Times New Roman" panose="02020603050405020304" pitchFamily="18" charset="0"/>
              </a:rPr>
              <a:t>Hadith of Muslim ibn all-</a:t>
            </a:r>
            <a:r>
              <a:rPr lang="en-GB" sz="1050" b="1" dirty="0" err="1">
                <a:solidFill>
                  <a:schemeClr val="tx1"/>
                </a:solidFill>
                <a:effectLst/>
                <a:latin typeface="Gill Sans MT" panose="020B0502020104020203" pitchFamily="34" charset="77"/>
                <a:ea typeface="Calibri" panose="020F0502020204030204" pitchFamily="34" charset="0"/>
                <a:cs typeface="Times New Roman" panose="02020603050405020304" pitchFamily="18" charset="0"/>
              </a:rPr>
              <a:t>Hajjaj</a:t>
            </a:r>
            <a:r>
              <a:rPr lang="en-GB" sz="1050" b="1" dirty="0">
                <a:solidFill>
                  <a:schemeClr val="tx1"/>
                </a:solidFill>
                <a:effectLst/>
                <a:latin typeface="Gill Sans MT" panose="020B0502020104020203" pitchFamily="34" charset="77"/>
                <a:ea typeface="Calibri" panose="020F0502020204030204" pitchFamily="34" charset="0"/>
                <a:cs typeface="Times New Roman" panose="02020603050405020304" pitchFamily="18" charset="0"/>
              </a:rPr>
              <a:t> in al-Sahih 4:2074 s2699: </a:t>
            </a:r>
            <a:r>
              <a:rPr lang="en-GB" sz="1050" i="1" dirty="0">
                <a:solidFill>
                  <a:schemeClr val="tx1"/>
                </a:solidFill>
                <a:effectLst/>
                <a:latin typeface="Gill Sans MT" panose="020B0502020104020203" pitchFamily="34" charset="77"/>
                <a:ea typeface="Calibri" panose="020F0502020204030204" pitchFamily="34" charset="0"/>
                <a:cs typeface="Times New Roman" panose="02020603050405020304" pitchFamily="18" charset="0"/>
              </a:rPr>
              <a:t>Allah Almighty makes the path to paradise easier for him who walks on it for getting knowledge</a:t>
            </a:r>
            <a:r>
              <a:rPr lang="en-GB" sz="1050" dirty="0">
                <a:solidFill>
                  <a:schemeClr val="tx1"/>
                </a:solidFill>
                <a:effectLst/>
                <a:latin typeface="Gill Sans MT" panose="020B0502020104020203" pitchFamily="34" charset="77"/>
                <a:ea typeface="Calibri" panose="020F0502020204030204" pitchFamily="34" charset="0"/>
                <a:cs typeface="Times New Roman" panose="02020603050405020304" pitchFamily="18" charset="0"/>
              </a:rPr>
              <a:t> </a:t>
            </a:r>
          </a:p>
        </p:txBody>
      </p:sp>
      <p:sp>
        <p:nvSpPr>
          <p:cNvPr id="10" name="Rounded Rectangle 9">
            <a:extLst>
              <a:ext uri="{FF2B5EF4-FFF2-40B4-BE49-F238E27FC236}">
                <a16:creationId xmlns:a16="http://schemas.microsoft.com/office/drawing/2014/main" id="{DCFD7E42-43B9-0147-83F7-6025D0966098}"/>
              </a:ext>
            </a:extLst>
          </p:cNvPr>
          <p:cNvSpPr/>
          <p:nvPr/>
        </p:nvSpPr>
        <p:spPr>
          <a:xfrm>
            <a:off x="3405067" y="4104337"/>
            <a:ext cx="1558581" cy="1247488"/>
          </a:xfrm>
          <a:prstGeom prst="round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nSpc>
                <a:spcPct val="106000"/>
              </a:lnSpc>
              <a:spcAft>
                <a:spcPts val="800"/>
              </a:spcAft>
            </a:pPr>
            <a:r>
              <a:rPr lang="en-GB" sz="1050" b="1" dirty="0">
                <a:solidFill>
                  <a:schemeClr val="tx1"/>
                </a:solidFill>
                <a:effectLst/>
                <a:latin typeface="Gill Sans MT" panose="020B0502020104020203" pitchFamily="34" charset="77"/>
                <a:ea typeface="Calibri" panose="020F0502020204030204" pitchFamily="34" charset="0"/>
                <a:cs typeface="Times New Roman" panose="02020603050405020304" pitchFamily="18" charset="0"/>
              </a:rPr>
              <a:t>Hadith of ibn Maja in al-</a:t>
            </a:r>
            <a:r>
              <a:rPr lang="en-GB" sz="1050" b="1" dirty="0" err="1">
                <a:solidFill>
                  <a:schemeClr val="tx1"/>
                </a:solidFill>
                <a:effectLst/>
                <a:latin typeface="Gill Sans MT" panose="020B0502020104020203" pitchFamily="34" charset="77"/>
                <a:ea typeface="Calibri" panose="020F0502020204030204" pitchFamily="34" charset="0"/>
                <a:cs typeface="Times New Roman" panose="02020603050405020304" pitchFamily="18" charset="0"/>
              </a:rPr>
              <a:t>Sunan</a:t>
            </a:r>
            <a:r>
              <a:rPr lang="en-GB" sz="1050" b="1" dirty="0">
                <a:solidFill>
                  <a:schemeClr val="tx1"/>
                </a:solidFill>
                <a:effectLst/>
                <a:latin typeface="Gill Sans MT" panose="020B0502020104020203" pitchFamily="34" charset="77"/>
                <a:ea typeface="Calibri" panose="020F0502020204030204" pitchFamily="34" charset="0"/>
                <a:cs typeface="Times New Roman" panose="02020603050405020304" pitchFamily="18" charset="0"/>
              </a:rPr>
              <a:t> 1:81 s224: </a:t>
            </a:r>
            <a:r>
              <a:rPr lang="en-GB" sz="1050" i="1" dirty="0">
                <a:solidFill>
                  <a:schemeClr val="tx1"/>
                </a:solidFill>
                <a:effectLst/>
                <a:latin typeface="Gill Sans MT" panose="020B0502020104020203" pitchFamily="34" charset="77"/>
                <a:ea typeface="Calibri" panose="020F0502020204030204" pitchFamily="34" charset="0"/>
                <a:cs typeface="Times New Roman" panose="02020603050405020304" pitchFamily="18" charset="0"/>
              </a:rPr>
              <a:t>Acquisition of knowledge is binding on all Muslims (both men and women without any discrimination).</a:t>
            </a:r>
            <a:endParaRPr lang="en-GB" sz="1050" dirty="0">
              <a:solidFill>
                <a:schemeClr val="tx1"/>
              </a:solidFill>
              <a:effectLst/>
              <a:latin typeface="Gill Sans MT" panose="020B0502020104020203" pitchFamily="34" charset="77"/>
              <a:ea typeface="Calibri" panose="020F0502020204030204" pitchFamily="34" charset="0"/>
              <a:cs typeface="Times New Roman" panose="02020603050405020304" pitchFamily="18" charset="0"/>
            </a:endParaRPr>
          </a:p>
        </p:txBody>
      </p:sp>
      <p:sp>
        <p:nvSpPr>
          <p:cNvPr id="11" name="Rounded Rectangle 10">
            <a:extLst>
              <a:ext uri="{FF2B5EF4-FFF2-40B4-BE49-F238E27FC236}">
                <a16:creationId xmlns:a16="http://schemas.microsoft.com/office/drawing/2014/main" id="{8BC33718-7846-B245-911E-24F5B1D48DEF}"/>
              </a:ext>
            </a:extLst>
          </p:cNvPr>
          <p:cNvSpPr/>
          <p:nvPr/>
        </p:nvSpPr>
        <p:spPr>
          <a:xfrm>
            <a:off x="5120910" y="2673768"/>
            <a:ext cx="1351695" cy="1279564"/>
          </a:xfrm>
          <a:prstGeom prst="roundRect">
            <a:avLst/>
          </a:prstGeom>
          <a:noFill/>
          <a:ln w="12700">
            <a:solidFill>
              <a:srgbClr val="E82587"/>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nSpc>
                <a:spcPct val="106000"/>
              </a:lnSpc>
              <a:spcAft>
                <a:spcPts val="800"/>
              </a:spcAft>
            </a:pPr>
            <a:r>
              <a:rPr lang="en-GB" sz="1050" dirty="0">
                <a:solidFill>
                  <a:srgbClr val="E82587"/>
                </a:solidFill>
                <a:effectLst/>
                <a:latin typeface="Gill Sans MT" panose="020B0502020104020203" pitchFamily="34" charset="77"/>
                <a:ea typeface="Calibri" panose="020F0502020204030204" pitchFamily="34" charset="0"/>
                <a:cs typeface="Times New Roman" panose="02020603050405020304" pitchFamily="18" charset="0"/>
              </a:rPr>
              <a:t>The Qur’an does not say that women should be taught only by women teachers. </a:t>
            </a:r>
          </a:p>
        </p:txBody>
      </p:sp>
      <p:sp>
        <p:nvSpPr>
          <p:cNvPr id="13" name="Rounded Rectangle 12">
            <a:extLst>
              <a:ext uri="{FF2B5EF4-FFF2-40B4-BE49-F238E27FC236}">
                <a16:creationId xmlns:a16="http://schemas.microsoft.com/office/drawing/2014/main" id="{F6F2426C-9B83-FA4D-B065-EA8DAC5F9FEF}"/>
              </a:ext>
            </a:extLst>
          </p:cNvPr>
          <p:cNvSpPr/>
          <p:nvPr/>
        </p:nvSpPr>
        <p:spPr>
          <a:xfrm>
            <a:off x="159801" y="3295586"/>
            <a:ext cx="1202178" cy="1001381"/>
          </a:xfrm>
          <a:prstGeom prst="round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6000"/>
              </a:lnSpc>
              <a:spcAft>
                <a:spcPts val="800"/>
              </a:spcAft>
            </a:pPr>
            <a:r>
              <a:rPr lang="en-GB" sz="1050" dirty="0">
                <a:solidFill>
                  <a:schemeClr val="tx1"/>
                </a:solidFill>
                <a:effectLst/>
                <a:latin typeface="Gill Sans MT" panose="020B0502020104020203" pitchFamily="34" charset="77"/>
                <a:ea typeface="Calibri" panose="020F0502020204030204" pitchFamily="34" charset="0"/>
                <a:cs typeface="Times New Roman" panose="02020603050405020304" pitchFamily="18" charset="0"/>
              </a:rPr>
              <a:t>The prophet himself taught women </a:t>
            </a:r>
          </a:p>
        </p:txBody>
      </p:sp>
      <p:sp>
        <p:nvSpPr>
          <p:cNvPr id="14" name="Rounded Rectangle 13">
            <a:extLst>
              <a:ext uri="{FF2B5EF4-FFF2-40B4-BE49-F238E27FC236}">
                <a16:creationId xmlns:a16="http://schemas.microsoft.com/office/drawing/2014/main" id="{F238BF65-1BE4-8346-98D4-09EB1645506E}"/>
              </a:ext>
            </a:extLst>
          </p:cNvPr>
          <p:cNvSpPr/>
          <p:nvPr/>
        </p:nvSpPr>
        <p:spPr>
          <a:xfrm>
            <a:off x="5103969" y="4104337"/>
            <a:ext cx="1351695" cy="1269481"/>
          </a:xfrm>
          <a:prstGeom prst="round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nSpc>
                <a:spcPct val="106000"/>
              </a:lnSpc>
              <a:spcAft>
                <a:spcPts val="800"/>
              </a:spcAft>
            </a:pPr>
            <a:r>
              <a:rPr lang="en-GB" sz="1050" dirty="0">
                <a:solidFill>
                  <a:schemeClr val="tx1"/>
                </a:solidFill>
                <a:effectLst/>
                <a:latin typeface="Gill Sans MT" panose="020B0502020104020203" pitchFamily="34" charset="77"/>
                <a:ea typeface="Calibri" panose="020F0502020204030204" pitchFamily="34" charset="0"/>
                <a:cs typeface="Times New Roman" panose="02020603050405020304" pitchFamily="18" charset="0"/>
              </a:rPr>
              <a:t>Some women at the time of Muhammad recorded hadith and taught others </a:t>
            </a:r>
          </a:p>
        </p:txBody>
      </p:sp>
      <p:sp>
        <p:nvSpPr>
          <p:cNvPr id="15" name="Rounded Rectangle 14">
            <a:extLst>
              <a:ext uri="{FF2B5EF4-FFF2-40B4-BE49-F238E27FC236}">
                <a16:creationId xmlns:a16="http://schemas.microsoft.com/office/drawing/2014/main" id="{539BF004-400A-3442-A4B8-8DF45000CFED}"/>
              </a:ext>
            </a:extLst>
          </p:cNvPr>
          <p:cNvSpPr/>
          <p:nvPr/>
        </p:nvSpPr>
        <p:spPr>
          <a:xfrm>
            <a:off x="1548301" y="8180646"/>
            <a:ext cx="3416023" cy="1087339"/>
          </a:xfrm>
          <a:prstGeom prst="round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nSpc>
                <a:spcPct val="106000"/>
              </a:lnSpc>
              <a:spcAft>
                <a:spcPts val="800"/>
              </a:spcAft>
            </a:pPr>
            <a:r>
              <a:rPr lang="en-GB" sz="1050" b="1" dirty="0">
                <a:solidFill>
                  <a:srgbClr val="FFFFFF"/>
                </a:solidFill>
                <a:effectLst/>
                <a:latin typeface="Gill Sans MT" panose="020B0502020104020203" pitchFamily="34" charset="77"/>
                <a:ea typeface="Calibri" panose="020F0502020204030204" pitchFamily="34" charset="0"/>
                <a:cs typeface="Times New Roman" panose="02020603050405020304" pitchFamily="18" charset="0"/>
              </a:rPr>
              <a:t>The third layer of authority is the interpretation of the Qur’an, sunnah and hadith by Islamic scholars. This is called </a:t>
            </a:r>
            <a:r>
              <a:rPr lang="en-GB" sz="1050" b="1" dirty="0" err="1">
                <a:solidFill>
                  <a:srgbClr val="FFFFFF"/>
                </a:solidFill>
                <a:effectLst/>
                <a:latin typeface="Gill Sans MT" panose="020B0502020104020203" pitchFamily="34" charset="77"/>
                <a:ea typeface="Calibri" panose="020F0502020204030204" pitchFamily="34" charset="0"/>
                <a:cs typeface="Times New Roman" panose="02020603050405020304" pitchFamily="18" charset="0"/>
              </a:rPr>
              <a:t>fiqh</a:t>
            </a:r>
            <a:r>
              <a:rPr lang="en-GB" sz="1050" b="1" dirty="0">
                <a:solidFill>
                  <a:srgbClr val="FFFFFF"/>
                </a:solidFill>
                <a:effectLst/>
                <a:latin typeface="Gill Sans MT" panose="020B0502020104020203" pitchFamily="34" charset="77"/>
                <a:ea typeface="Calibri" panose="020F0502020204030204" pitchFamily="34" charset="0"/>
                <a:cs typeface="Times New Roman" panose="02020603050405020304" pitchFamily="18" charset="0"/>
              </a:rPr>
              <a:t>, or jurisprudence. The laws that result are called </a:t>
            </a:r>
            <a:r>
              <a:rPr lang="en-GB" sz="1050" b="1" dirty="0" err="1">
                <a:solidFill>
                  <a:srgbClr val="FFFFFF"/>
                </a:solidFill>
                <a:effectLst/>
                <a:latin typeface="Gill Sans MT" panose="020B0502020104020203" pitchFamily="34" charset="77"/>
                <a:ea typeface="Calibri" panose="020F0502020204030204" pitchFamily="34" charset="0"/>
                <a:cs typeface="Times New Roman" panose="02020603050405020304" pitchFamily="18" charset="0"/>
              </a:rPr>
              <a:t>shari’ah</a:t>
            </a:r>
            <a:r>
              <a:rPr lang="en-GB" sz="1050" b="1" dirty="0">
                <a:solidFill>
                  <a:srgbClr val="FFFFFF"/>
                </a:solidFill>
                <a:effectLst/>
                <a:latin typeface="Gill Sans MT" panose="020B0502020104020203" pitchFamily="34" charset="77"/>
                <a:ea typeface="Calibri" panose="020F0502020204030204" pitchFamily="34" charset="0"/>
                <a:cs typeface="Times New Roman" panose="02020603050405020304" pitchFamily="18" charset="0"/>
              </a:rPr>
              <a:t>, or ‘the straight path’. </a:t>
            </a:r>
            <a:r>
              <a:rPr lang="en-GB" sz="1050" dirty="0">
                <a:effectLst/>
                <a:latin typeface="Gill Sans MT" panose="020B0502020104020203" pitchFamily="34" charset="77"/>
                <a:ea typeface="Calibri" panose="020F0502020204030204" pitchFamily="34" charset="0"/>
                <a:cs typeface="Times New Roman" panose="02020603050405020304" pitchFamily="18" charset="0"/>
              </a:rPr>
              <a:t> </a:t>
            </a:r>
          </a:p>
        </p:txBody>
      </p:sp>
      <p:sp>
        <p:nvSpPr>
          <p:cNvPr id="16" name="Rounded Rectangle 15">
            <a:extLst>
              <a:ext uri="{FF2B5EF4-FFF2-40B4-BE49-F238E27FC236}">
                <a16:creationId xmlns:a16="http://schemas.microsoft.com/office/drawing/2014/main" id="{7550F923-9D9E-6A43-9768-2499F902E380}"/>
              </a:ext>
            </a:extLst>
          </p:cNvPr>
          <p:cNvSpPr/>
          <p:nvPr/>
        </p:nvSpPr>
        <p:spPr>
          <a:xfrm>
            <a:off x="1576391" y="5483405"/>
            <a:ext cx="3379877" cy="1572937"/>
          </a:xfrm>
          <a:prstGeom prst="roundRect">
            <a:avLst>
              <a:gd name="adj" fmla="val 6661"/>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nSpc>
                <a:spcPct val="106000"/>
              </a:lnSpc>
              <a:spcAft>
                <a:spcPts val="800"/>
              </a:spcAft>
            </a:pPr>
            <a:r>
              <a:rPr lang="en-GB" sz="1050" i="1" dirty="0">
                <a:solidFill>
                  <a:schemeClr val="tx1"/>
                </a:solidFill>
                <a:effectLst/>
                <a:latin typeface="Gill Sans MT" panose="020B0502020104020203" pitchFamily="34" charset="77"/>
                <a:ea typeface="Calibri" panose="020F0502020204030204" pitchFamily="34" charset="0"/>
                <a:cs typeface="Times New Roman" panose="02020603050405020304" pitchFamily="18" charset="0"/>
              </a:rPr>
              <a:t>Abu </a:t>
            </a:r>
            <a:r>
              <a:rPr lang="en-GB" sz="1050" i="1" dirty="0" err="1">
                <a:solidFill>
                  <a:schemeClr val="tx1"/>
                </a:solidFill>
                <a:effectLst/>
                <a:latin typeface="Gill Sans MT" panose="020B0502020104020203" pitchFamily="34" charset="77"/>
                <a:ea typeface="Calibri" panose="020F0502020204030204" pitchFamily="34" charset="0"/>
                <a:cs typeface="Times New Roman" panose="02020603050405020304" pitchFamily="18" charset="0"/>
              </a:rPr>
              <a:t>Sa‘id</a:t>
            </a:r>
            <a:r>
              <a:rPr lang="en-GB" sz="1050" i="1" dirty="0">
                <a:solidFill>
                  <a:schemeClr val="tx1"/>
                </a:solidFill>
                <a:effectLst/>
                <a:latin typeface="Gill Sans MT" panose="020B0502020104020203" pitchFamily="34" charset="77"/>
                <a:ea typeface="Calibri" panose="020F0502020204030204" pitchFamily="34" charset="0"/>
                <a:cs typeface="Times New Roman" panose="02020603050405020304" pitchFamily="18" charset="0"/>
              </a:rPr>
              <a:t> al-</a:t>
            </a:r>
            <a:r>
              <a:rPr lang="en-GB" sz="1050" i="1" dirty="0" err="1">
                <a:solidFill>
                  <a:schemeClr val="tx1"/>
                </a:solidFill>
                <a:effectLst/>
                <a:latin typeface="Gill Sans MT" panose="020B0502020104020203" pitchFamily="34" charset="77"/>
                <a:ea typeface="Calibri" panose="020F0502020204030204" pitchFamily="34" charset="0"/>
                <a:cs typeface="Times New Roman" panose="02020603050405020304" pitchFamily="18" charset="0"/>
              </a:rPr>
              <a:t>Khudri</a:t>
            </a:r>
            <a:r>
              <a:rPr lang="en-GB" sz="1050" i="1" dirty="0">
                <a:solidFill>
                  <a:schemeClr val="tx1"/>
                </a:solidFill>
                <a:effectLst/>
                <a:latin typeface="Gill Sans MT" panose="020B0502020104020203" pitchFamily="34" charset="77"/>
                <a:ea typeface="Calibri" panose="020F0502020204030204" pitchFamily="34" charset="0"/>
                <a:cs typeface="Times New Roman" panose="02020603050405020304" pitchFamily="18" charset="0"/>
              </a:rPr>
              <a:t> reports that some women said to the Holy Prophet (blessings and peace be upon him): ‘men have gone ahead of us (in terms of acquisition of knowledge). Therefore, appoint a special day for our benefit as well.’ The Holy Prophet (blessings and peace be</a:t>
            </a:r>
            <a:r>
              <a:rPr lang="en-GB" sz="1050" b="1" i="1" dirty="0">
                <a:solidFill>
                  <a:schemeClr val="tx1"/>
                </a:solidFill>
                <a:effectLst/>
                <a:latin typeface="Gill Sans MT" panose="020B0502020104020203" pitchFamily="34" charset="77"/>
                <a:ea typeface="Calibri" panose="020F0502020204030204" pitchFamily="34" charset="0"/>
                <a:cs typeface="Times New Roman" panose="02020603050405020304" pitchFamily="18" charset="0"/>
              </a:rPr>
              <a:t> </a:t>
            </a:r>
            <a:r>
              <a:rPr lang="en-GB" sz="1050" i="1" dirty="0">
                <a:solidFill>
                  <a:schemeClr val="tx1"/>
                </a:solidFill>
                <a:effectLst/>
                <a:latin typeface="Gill Sans MT" panose="020B0502020104020203" pitchFamily="34" charset="77"/>
                <a:ea typeface="Calibri" panose="020F0502020204030204" pitchFamily="34" charset="0"/>
                <a:cs typeface="Times New Roman" panose="02020603050405020304" pitchFamily="18" charset="0"/>
              </a:rPr>
              <a:t>upon him) fixed one day for them. He (blessings and peace be upon him) would meet them on that day, advise them and educate them about commandments of Allah Almighty.</a:t>
            </a:r>
            <a:r>
              <a:rPr lang="en-GB" sz="1050" dirty="0">
                <a:solidFill>
                  <a:schemeClr val="tx1"/>
                </a:solidFill>
                <a:effectLst/>
                <a:latin typeface="Gill Sans MT" panose="020B0502020104020203" pitchFamily="34" charset="77"/>
                <a:ea typeface="Calibri" panose="020F0502020204030204" pitchFamily="34" charset="0"/>
                <a:cs typeface="Times New Roman" panose="02020603050405020304" pitchFamily="18" charset="0"/>
              </a:rPr>
              <a:t> </a:t>
            </a:r>
            <a:r>
              <a:rPr lang="en-GB" sz="1050" b="1" dirty="0">
                <a:solidFill>
                  <a:schemeClr val="tx1"/>
                </a:solidFill>
                <a:effectLst/>
                <a:latin typeface="Gill Sans MT" panose="020B0502020104020203" pitchFamily="34" charset="77"/>
                <a:ea typeface="Calibri" panose="020F0502020204030204" pitchFamily="34" charset="0"/>
                <a:cs typeface="Times New Roman" panose="02020603050405020304" pitchFamily="18" charset="0"/>
              </a:rPr>
              <a:t>[Narrated by al-Bukhari in al-Sahih, 1:50.]</a:t>
            </a:r>
            <a:r>
              <a:rPr lang="en-GB" sz="1050" dirty="0">
                <a:solidFill>
                  <a:schemeClr val="tx1"/>
                </a:solidFill>
                <a:effectLst/>
                <a:latin typeface="Gill Sans MT" panose="020B0502020104020203" pitchFamily="34" charset="77"/>
                <a:ea typeface="Calibri" panose="020F0502020204030204" pitchFamily="34" charset="0"/>
                <a:cs typeface="Times New Roman" panose="02020603050405020304" pitchFamily="18" charset="0"/>
              </a:rPr>
              <a:t>  </a:t>
            </a:r>
          </a:p>
        </p:txBody>
      </p:sp>
      <p:sp>
        <p:nvSpPr>
          <p:cNvPr id="17" name="Rounded Rectangle 16">
            <a:extLst>
              <a:ext uri="{FF2B5EF4-FFF2-40B4-BE49-F238E27FC236}">
                <a16:creationId xmlns:a16="http://schemas.microsoft.com/office/drawing/2014/main" id="{F3EA5EBD-FD5C-F943-8877-A07D58D4E07E}"/>
              </a:ext>
            </a:extLst>
          </p:cNvPr>
          <p:cNvSpPr/>
          <p:nvPr/>
        </p:nvSpPr>
        <p:spPr>
          <a:xfrm>
            <a:off x="142122" y="4480044"/>
            <a:ext cx="1237536" cy="2261155"/>
          </a:xfrm>
          <a:prstGeom prst="round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nSpc>
                <a:spcPct val="106000"/>
              </a:lnSpc>
              <a:spcAft>
                <a:spcPts val="800"/>
              </a:spcAft>
            </a:pPr>
            <a:r>
              <a:rPr lang="en-GB" sz="1050" dirty="0">
                <a:solidFill>
                  <a:schemeClr val="tx1"/>
                </a:solidFill>
                <a:effectLst/>
                <a:latin typeface="Gill Sans MT" panose="020B0502020104020203" pitchFamily="34" charset="77"/>
                <a:ea typeface="Calibri" panose="020F0502020204030204" pitchFamily="34" charset="0"/>
                <a:cs typeface="Times New Roman" panose="02020603050405020304" pitchFamily="18" charset="0"/>
              </a:rPr>
              <a:t>The idea of ‘education’ in the Qur’an, hadith and Sunnah is broad and includes skills and non-religious knowledge  </a:t>
            </a:r>
          </a:p>
        </p:txBody>
      </p:sp>
      <p:sp>
        <p:nvSpPr>
          <p:cNvPr id="18" name="Rounded Rectangle 17">
            <a:extLst>
              <a:ext uri="{FF2B5EF4-FFF2-40B4-BE49-F238E27FC236}">
                <a16:creationId xmlns:a16="http://schemas.microsoft.com/office/drawing/2014/main" id="{A71977AE-A568-BB40-B065-0FFD60F10AB3}"/>
              </a:ext>
            </a:extLst>
          </p:cNvPr>
          <p:cNvSpPr/>
          <p:nvPr/>
        </p:nvSpPr>
        <p:spPr>
          <a:xfrm>
            <a:off x="5120910" y="5944933"/>
            <a:ext cx="1351696" cy="2084708"/>
          </a:xfrm>
          <a:prstGeom prst="round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nSpc>
                <a:spcPct val="106000"/>
              </a:lnSpc>
              <a:spcAft>
                <a:spcPts val="800"/>
              </a:spcAft>
            </a:pPr>
            <a:r>
              <a:rPr lang="en-GB" sz="1050" dirty="0">
                <a:solidFill>
                  <a:schemeClr val="tx1"/>
                </a:solidFill>
                <a:effectLst/>
                <a:latin typeface="Gill Sans MT" panose="020B0502020104020203" pitchFamily="34" charset="77"/>
                <a:ea typeface="Calibri" panose="020F0502020204030204" pitchFamily="34" charset="0"/>
                <a:cs typeface="Times New Roman" panose="02020603050405020304" pitchFamily="18" charset="0"/>
              </a:rPr>
              <a:t>In early Islamic history women were students and teachers of Islam, held positions in the law-courts, assisted men in battle, furthered Islamic science and culture and were ambassadors to other countries.</a:t>
            </a:r>
          </a:p>
        </p:txBody>
      </p:sp>
    </p:spTree>
    <p:extLst>
      <p:ext uri="{BB962C8B-B14F-4D97-AF65-F5344CB8AC3E}">
        <p14:creationId xmlns:p14="http://schemas.microsoft.com/office/powerpoint/2010/main" val="24688556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D26428C49615143BE8230498DF89BBE" ma:contentTypeVersion="14" ma:contentTypeDescription="Create a new document." ma:contentTypeScope="" ma:versionID="91c7e43317cf3fe01dda806635ea97fb">
  <xsd:schema xmlns:xsd="http://www.w3.org/2001/XMLSchema" xmlns:xs="http://www.w3.org/2001/XMLSchema" xmlns:p="http://schemas.microsoft.com/office/2006/metadata/properties" xmlns:ns2="3daa3796-40a0-4fe0-acc9-e99f93d22791" xmlns:ns3="699b7773-a9c6-4390-9b00-6e425b8b77a1" targetNamespace="http://schemas.microsoft.com/office/2006/metadata/properties" ma:root="true" ma:fieldsID="7278492afea5bacf4ee71972057ea41a" ns2:_="" ns3:_="">
    <xsd:import namespace="3daa3796-40a0-4fe0-acc9-e99f93d22791"/>
    <xsd:import namespace="699b7773-a9c6-4390-9b00-6e425b8b77a1"/>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daa3796-40a0-4fe0-acc9-e99f93d2279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c73442f9-f3bd-4a47-a334-1d70acc40e14"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699b7773-a9c6-4390-9b00-6e425b8b77a1"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ef5af666-d48c-4617-8b6f-563a4d4922fd}" ma:internalName="TaxCatchAll" ma:showField="CatchAllData" ma:web="699b7773-a9c6-4390-9b00-6e425b8b77a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D0B6697-ED99-4E9F-800B-D9C3FB1D916D}"/>
</file>

<file path=customXml/itemProps2.xml><?xml version="1.0" encoding="utf-8"?>
<ds:datastoreItem xmlns:ds="http://schemas.openxmlformats.org/officeDocument/2006/customXml" ds:itemID="{F84FC213-4791-42BA-B49A-96674FCDADF5}"/>
</file>

<file path=docProps/app.xml><?xml version="1.0" encoding="utf-8"?>
<Properties xmlns="http://schemas.openxmlformats.org/officeDocument/2006/extended-properties" xmlns:vt="http://schemas.openxmlformats.org/officeDocument/2006/docPropsVTypes">
  <Template>Office Theme</Template>
  <TotalTime>69</TotalTime>
  <Words>452</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Gill Sans MT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MATCH REPORT Sonny Liston Vs Cassius Clay   February 25th 1964</dc:title>
  <dc:creator>Rachel Hancock</dc:creator>
  <cp:lastModifiedBy>Kate Christopher</cp:lastModifiedBy>
  <cp:revision>9</cp:revision>
  <dcterms:created xsi:type="dcterms:W3CDTF">2021-09-13T14:16:46Z</dcterms:created>
  <dcterms:modified xsi:type="dcterms:W3CDTF">2022-07-14T11:20:35Z</dcterms:modified>
</cp:coreProperties>
</file>