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6858000" cy="99075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2587"/>
    <a:srgbClr val="F39762"/>
    <a:srgbClr val="A88C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BB982D-C563-B14E-A1F6-8B58069F28E5}" v="2" dt="2021-10-14T11:44:29.2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99"/>
    <p:restoredTop sz="94626"/>
  </p:normalViewPr>
  <p:slideViewPr>
    <p:cSldViewPr snapToGrid="0" snapToObjects="1">
      <p:cViewPr varScale="1">
        <p:scale>
          <a:sx n="45" d="100"/>
          <a:sy n="45" d="100"/>
        </p:scale>
        <p:origin x="215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451"/>
            <a:ext cx="5829300" cy="3449308"/>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3778"/>
            <a:ext cx="5143500" cy="2392040"/>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7/14/2022</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812213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732363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87"/>
            <a:ext cx="1478756" cy="839622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87"/>
            <a:ext cx="4350544" cy="839622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269550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59009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70019"/>
            <a:ext cx="5915025" cy="4121281"/>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30289"/>
            <a:ext cx="5915025" cy="2167284"/>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91EA7F9-6C0B-9742-B481-72F8E7B2560E}" type="datetimeFigureOut">
              <a:rPr lang="en-US" smtClean="0"/>
              <a:t>7/14/2022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40700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436"/>
            <a:ext cx="2914650" cy="628627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436"/>
            <a:ext cx="2914650" cy="628627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91EA7F9-6C0B-9742-B481-72F8E7B2560E}" type="datetimeFigureOut">
              <a:rPr lang="en-US" smtClean="0"/>
              <a:t>7/14/2022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902193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90"/>
            <a:ext cx="5915025" cy="1915009"/>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736"/>
            <a:ext cx="2901255"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9022"/>
            <a:ext cx="2901255" cy="53230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736"/>
            <a:ext cx="2915543"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9022"/>
            <a:ext cx="2915543" cy="53230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91EA7F9-6C0B-9742-B481-72F8E7B2560E}" type="datetimeFigureOut">
              <a:rPr lang="en-US" smtClean="0"/>
              <a:t>7/14/2022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1577135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91EA7F9-6C0B-9742-B481-72F8E7B2560E}" type="datetimeFigureOut">
              <a:rPr lang="en-US" smtClean="0"/>
              <a:t>7/14/2022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4011890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1EA7F9-6C0B-9742-B481-72F8E7B2560E}" type="datetimeFigureOut">
              <a:rPr lang="en-US" smtClean="0"/>
              <a:t>7/14/2022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400666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511"/>
            <a:ext cx="3471863" cy="704080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391EA7F9-6C0B-9742-B481-72F8E7B2560E}" type="datetimeFigureOut">
              <a:rPr lang="en-US" smtClean="0"/>
              <a:t>7/14/2022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867445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511"/>
            <a:ext cx="3471863" cy="704080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391EA7F9-6C0B-9742-B481-72F8E7B2560E}" type="datetimeFigureOut">
              <a:rPr lang="en-US" smtClean="0"/>
              <a:t>7/14/2022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2952079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90"/>
            <a:ext cx="5915025" cy="1915009"/>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436"/>
            <a:ext cx="5915025" cy="628627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2869"/>
            <a:ext cx="1543050" cy="527487"/>
          </a:xfrm>
          <a:prstGeom prst="rect">
            <a:avLst/>
          </a:prstGeom>
        </p:spPr>
        <p:txBody>
          <a:bodyPr vert="horz" lIns="91440" tIns="45720" rIns="91440" bIns="45720" rtlCol="0" anchor="ctr"/>
          <a:lstStyle>
            <a:lvl1pPr algn="l">
              <a:defRPr sz="900">
                <a:solidFill>
                  <a:schemeClr val="tx1">
                    <a:tint val="75000"/>
                  </a:schemeClr>
                </a:solidFill>
              </a:defRPr>
            </a:lvl1pPr>
          </a:lstStyle>
          <a:p>
            <a:fld id="{391EA7F9-6C0B-9742-B481-72F8E7B2560E}" type="datetimeFigureOut">
              <a:rPr lang="en-US" smtClean="0"/>
              <a:t>7/14/2022</a:t>
            </a:fld>
            <a:endParaRPr lang="en-US"/>
          </a:p>
        </p:txBody>
      </p:sp>
      <p:sp>
        <p:nvSpPr>
          <p:cNvPr id="5" name="Footer Placeholder 4"/>
          <p:cNvSpPr>
            <a:spLocks noGrp="1"/>
          </p:cNvSpPr>
          <p:nvPr>
            <p:ph type="ftr" sz="quarter" idx="3"/>
          </p:nvPr>
        </p:nvSpPr>
        <p:spPr>
          <a:xfrm>
            <a:off x="2271713" y="9182869"/>
            <a:ext cx="2314575" cy="527487"/>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2869"/>
            <a:ext cx="1543050" cy="527487"/>
          </a:xfrm>
          <a:prstGeom prst="rect">
            <a:avLst/>
          </a:prstGeom>
        </p:spPr>
        <p:txBody>
          <a:bodyPr vert="horz" lIns="91440" tIns="45720" rIns="91440" bIns="45720" rtlCol="0" anchor="ctr"/>
          <a:lstStyle>
            <a:lvl1pPr algn="r">
              <a:defRPr sz="900">
                <a:solidFill>
                  <a:schemeClr val="tx1">
                    <a:tint val="75000"/>
                  </a:schemeClr>
                </a:solidFill>
              </a:defRPr>
            </a:lvl1pPr>
          </a:lstStyle>
          <a:p>
            <a:fld id="{036E8D65-CF49-CD40-A105-E255D902B9DB}" type="slidenum">
              <a:rPr lang="en-US" smtClean="0"/>
              <a:t>‹#›</a:t>
            </a:fld>
            <a:endParaRPr lang="en-US"/>
          </a:p>
        </p:txBody>
      </p:sp>
      <p:pic>
        <p:nvPicPr>
          <p:cNvPr id="9" name="Picture 8" descr="A picture containing shape&#10;&#10;Description automatically generated">
            <a:extLst>
              <a:ext uri="{FF2B5EF4-FFF2-40B4-BE49-F238E27FC236}">
                <a16:creationId xmlns:a16="http://schemas.microsoft.com/office/drawing/2014/main" id="{DB2AAF35-7FDA-E748-9889-818ECB6D4D82}"/>
              </a:ext>
            </a:extLst>
          </p:cNvPr>
          <p:cNvPicPr>
            <a:picLocks noChangeAspect="1"/>
          </p:cNvPicPr>
          <p:nvPr userDrawn="1"/>
        </p:nvPicPr>
        <p:blipFill>
          <a:blip r:embed="rId13"/>
          <a:stretch>
            <a:fillRect/>
          </a:stretch>
        </p:blipFill>
        <p:spPr>
          <a:xfrm>
            <a:off x="0" y="6049963"/>
            <a:ext cx="6858000" cy="3857625"/>
          </a:xfrm>
          <a:prstGeom prst="rect">
            <a:avLst/>
          </a:prstGeom>
        </p:spPr>
      </p:pic>
    </p:spTree>
    <p:extLst>
      <p:ext uri="{BB962C8B-B14F-4D97-AF65-F5344CB8AC3E}">
        <p14:creationId xmlns:p14="http://schemas.microsoft.com/office/powerpoint/2010/main" val="4226445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b="0" i="0" kern="1200">
          <a:solidFill>
            <a:schemeClr val="tx1"/>
          </a:solidFill>
          <a:latin typeface="Gill Sans MT" panose="020B0502020104020203" pitchFamily="34" charset="77"/>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0" i="0" kern="1200">
          <a:solidFill>
            <a:schemeClr val="tx1"/>
          </a:solidFill>
          <a:latin typeface="Gill Sans MT" panose="020B0502020104020203" pitchFamily="34" charset="77"/>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a:solidFill>
            <a:schemeClr val="tx1"/>
          </a:solidFill>
          <a:latin typeface="Gill Sans MT" panose="020B0502020104020203" pitchFamily="34" charset="77"/>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b="0" i="0" kern="1200">
          <a:solidFill>
            <a:schemeClr val="tx1"/>
          </a:solidFill>
          <a:latin typeface="Gill Sans MT" panose="020B0502020104020203" pitchFamily="34" charset="77"/>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Gill Sans MT" panose="020B0502020104020203" pitchFamily="34" charset="77"/>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Gill Sans MT" panose="020B0502020104020203" pitchFamily="34" charset="77"/>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qtSzC2" TargetMode="External"/><Relationship Id="rId2" Type="http://schemas.openxmlformats.org/officeDocument/2006/relationships/hyperlink" Target="https://bit.ly/2LDjn3O" TargetMode="External"/><Relationship Id="rId1" Type="http://schemas.openxmlformats.org/officeDocument/2006/relationships/slideLayout" Target="../slideLayouts/slideLayout1.xml"/><Relationship Id="rId4" Type="http://schemas.openxmlformats.org/officeDocument/2006/relationships/hyperlink" Target="https://bit.ly/2Kjwr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3447586-9ECF-0A4B-A3FA-12CC29ACAB84}"/>
              </a:ext>
            </a:extLst>
          </p:cNvPr>
          <p:cNvSpPr/>
          <p:nvPr/>
        </p:nvSpPr>
        <p:spPr>
          <a:xfrm>
            <a:off x="233172" y="359319"/>
            <a:ext cx="6222492" cy="585417"/>
          </a:xfrm>
          <a:prstGeom prst="rect">
            <a:avLst/>
          </a:prstGeom>
        </p:spPr>
        <p:txBody>
          <a:bodyPr wrap="square">
            <a:spAutoFit/>
          </a:bodyPr>
          <a:lstStyle/>
          <a:p>
            <a:pPr>
              <a:lnSpc>
                <a:spcPct val="107000"/>
              </a:lnSpc>
              <a:spcAft>
                <a:spcPts val="800"/>
              </a:spcAft>
            </a:pPr>
            <a:r>
              <a:rPr lang="en-US" sz="3200" b="1" dirty="0">
                <a:solidFill>
                  <a:srgbClr val="E82587"/>
                </a:solidFill>
                <a:latin typeface="Gill Sans MT" panose="020B0502020104020203" pitchFamily="34" charset="77"/>
                <a:ea typeface="Calibri" panose="020F0502020204030204" pitchFamily="34" charset="0"/>
                <a:cs typeface="Times New Roman" panose="02020603050405020304" pitchFamily="18" charset="0"/>
              </a:rPr>
              <a:t>Poverty</a:t>
            </a:r>
            <a:endParaRPr lang="en-GB" sz="2400" b="1" dirty="0">
              <a:solidFill>
                <a:srgbClr val="E82587"/>
              </a:solidFill>
              <a:latin typeface="Gill Sans MT" panose="020B0502020104020203" pitchFamily="34" charset="77"/>
              <a:ea typeface="Calibri" panose="020F0502020204030204" pitchFamily="34" charset="0"/>
              <a:cs typeface="Times New Roman" panose="02020603050405020304" pitchFamily="18" charset="0"/>
            </a:endParaRPr>
          </a:p>
        </p:txBody>
      </p:sp>
      <p:sp>
        <p:nvSpPr>
          <p:cNvPr id="4" name="Rounded Rectangle 3">
            <a:extLst>
              <a:ext uri="{FF2B5EF4-FFF2-40B4-BE49-F238E27FC236}">
                <a16:creationId xmlns:a16="http://schemas.microsoft.com/office/drawing/2014/main" id="{9A1B6C41-4E2B-5D42-9429-4E0B14B325C0}"/>
              </a:ext>
            </a:extLst>
          </p:cNvPr>
          <p:cNvSpPr/>
          <p:nvPr/>
        </p:nvSpPr>
        <p:spPr>
          <a:xfrm>
            <a:off x="471487" y="5965946"/>
            <a:ext cx="5915026" cy="3177153"/>
          </a:xfrm>
          <a:prstGeom prst="roundRect">
            <a:avLst>
              <a:gd name="adj" fmla="val 5447"/>
            </a:avLst>
          </a:prstGeom>
          <a:solidFill>
            <a:schemeClr val="bg1"/>
          </a:solidFill>
          <a:ln>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E82587"/>
                </a:solidFill>
                <a:latin typeface="Gill Sans MT" panose="020B0502020104020203" pitchFamily="34" charset="77"/>
              </a:rPr>
              <a:t>Answer these 6 questions using the cards. You can use the same card more than once to answer different questions.</a:t>
            </a:r>
            <a:endParaRPr lang="en-GB" sz="1600" dirty="0">
              <a:solidFill>
                <a:srgbClr val="E82587"/>
              </a:solidFill>
              <a:latin typeface="Gill Sans MT" panose="020B0502020104020203" pitchFamily="34" charset="77"/>
            </a:endParaRPr>
          </a:p>
          <a:p>
            <a:r>
              <a:rPr lang="en-GB" sz="1200" dirty="0">
                <a:solidFill>
                  <a:schemeClr val="tx1"/>
                </a:solidFill>
                <a:latin typeface="Gill Sans MT" panose="020B0502020104020203" pitchFamily="34" charset="77"/>
              </a:rPr>
              <a:t> </a:t>
            </a:r>
          </a:p>
          <a:p>
            <a:r>
              <a:rPr lang="en-GB" sz="1200" b="1" dirty="0">
                <a:solidFill>
                  <a:schemeClr val="tx1"/>
                </a:solidFill>
                <a:latin typeface="Gill Sans MT" panose="020B0502020104020203" pitchFamily="34" charset="77"/>
              </a:rPr>
              <a:t>Answer these questions using ONE card:</a:t>
            </a:r>
            <a:endParaRPr lang="en-GB" sz="1200" dirty="0">
              <a:solidFill>
                <a:schemeClr val="tx1"/>
              </a:solidFill>
              <a:latin typeface="Gill Sans MT" panose="020B0502020104020203" pitchFamily="34" charset="77"/>
            </a:endParaRPr>
          </a:p>
          <a:p>
            <a:pPr lvl="0"/>
            <a:r>
              <a:rPr lang="en-GB" sz="1200" dirty="0">
                <a:solidFill>
                  <a:schemeClr val="tx1"/>
                </a:solidFill>
                <a:latin typeface="Gill Sans MT" panose="020B0502020104020203" pitchFamily="34" charset="77"/>
              </a:rPr>
              <a:t>Why was there poverty in Swat before the Taliban arrived?</a:t>
            </a:r>
          </a:p>
          <a:p>
            <a:pPr lvl="0"/>
            <a:r>
              <a:rPr lang="en-GB" sz="1200" dirty="0">
                <a:solidFill>
                  <a:schemeClr val="tx1"/>
                </a:solidFill>
                <a:latin typeface="Gill Sans MT" panose="020B0502020104020203" pitchFamily="34" charset="77"/>
              </a:rPr>
              <a:t>Why were young men in Swat attracted to the Taliban?</a:t>
            </a:r>
          </a:p>
          <a:p>
            <a:r>
              <a:rPr lang="en-GB" sz="1200" dirty="0">
                <a:solidFill>
                  <a:schemeClr val="tx1"/>
                </a:solidFill>
                <a:latin typeface="Gill Sans MT" panose="020B0502020104020203" pitchFamily="34" charset="77"/>
              </a:rPr>
              <a:t> </a:t>
            </a:r>
          </a:p>
          <a:p>
            <a:r>
              <a:rPr lang="en-GB" sz="1200" b="1" dirty="0">
                <a:solidFill>
                  <a:schemeClr val="tx1"/>
                </a:solidFill>
                <a:latin typeface="Gill Sans MT" panose="020B0502020104020203" pitchFamily="34" charset="77"/>
              </a:rPr>
              <a:t>Answer these questions using TWO cards:</a:t>
            </a:r>
            <a:endParaRPr lang="en-GB" sz="1200" dirty="0">
              <a:solidFill>
                <a:schemeClr val="tx1"/>
              </a:solidFill>
              <a:latin typeface="Gill Sans MT" panose="020B0502020104020203" pitchFamily="34" charset="77"/>
            </a:endParaRPr>
          </a:p>
          <a:p>
            <a:pPr lvl="0"/>
            <a:r>
              <a:rPr lang="en-GB" sz="1200" dirty="0">
                <a:solidFill>
                  <a:schemeClr val="tx1"/>
                </a:solidFill>
                <a:latin typeface="Gill Sans MT" panose="020B0502020104020203" pitchFamily="34" charset="77"/>
              </a:rPr>
              <a:t>What impact does early marriage have on a girls’ education?</a:t>
            </a:r>
          </a:p>
          <a:p>
            <a:pPr lvl="0"/>
            <a:r>
              <a:rPr lang="en-GB" sz="1200" dirty="0">
                <a:solidFill>
                  <a:schemeClr val="tx1"/>
                </a:solidFill>
                <a:latin typeface="Gill Sans MT" panose="020B0502020104020203" pitchFamily="34" charset="77"/>
              </a:rPr>
              <a:t>How has the impact of the Taliban increased poverty in the region?</a:t>
            </a:r>
          </a:p>
          <a:p>
            <a:r>
              <a:rPr lang="en-GB" sz="1200" dirty="0">
                <a:solidFill>
                  <a:schemeClr val="tx1"/>
                </a:solidFill>
                <a:latin typeface="Gill Sans MT" panose="020B0502020104020203" pitchFamily="34" charset="77"/>
              </a:rPr>
              <a:t> </a:t>
            </a:r>
          </a:p>
          <a:p>
            <a:r>
              <a:rPr lang="en-GB" sz="1200" b="1" dirty="0">
                <a:solidFill>
                  <a:schemeClr val="tx1"/>
                </a:solidFill>
                <a:latin typeface="Gill Sans MT" panose="020B0502020104020203" pitchFamily="34" charset="77"/>
              </a:rPr>
              <a:t>Answer these questions using THREE cards:</a:t>
            </a:r>
            <a:endParaRPr lang="en-GB" sz="1200" dirty="0">
              <a:solidFill>
                <a:schemeClr val="tx1"/>
              </a:solidFill>
              <a:latin typeface="Gill Sans MT" panose="020B0502020104020203" pitchFamily="34" charset="77"/>
            </a:endParaRPr>
          </a:p>
          <a:p>
            <a:pPr lvl="0"/>
            <a:r>
              <a:rPr lang="en-GB" sz="1200" dirty="0">
                <a:solidFill>
                  <a:schemeClr val="tx1"/>
                </a:solidFill>
                <a:latin typeface="Gill Sans MT" panose="020B0502020104020203" pitchFamily="34" charset="77"/>
              </a:rPr>
              <a:t>Why do some families marry their girls off early?</a:t>
            </a:r>
          </a:p>
          <a:p>
            <a:pPr lvl="0"/>
            <a:r>
              <a:rPr lang="en-GB" sz="1200" dirty="0">
                <a:solidFill>
                  <a:schemeClr val="tx1"/>
                </a:solidFill>
                <a:latin typeface="Gill Sans MT" panose="020B0502020104020203" pitchFamily="34" charset="77"/>
              </a:rPr>
              <a:t>What are cultural pressures against girls’ education?</a:t>
            </a:r>
          </a:p>
        </p:txBody>
      </p:sp>
      <p:graphicFrame>
        <p:nvGraphicFramePr>
          <p:cNvPr id="6" name="Table 5">
            <a:extLst>
              <a:ext uri="{FF2B5EF4-FFF2-40B4-BE49-F238E27FC236}">
                <a16:creationId xmlns:a16="http://schemas.microsoft.com/office/drawing/2014/main" id="{C0A2C8C9-1B71-AC4D-8518-918E44E51470}"/>
              </a:ext>
            </a:extLst>
          </p:cNvPr>
          <p:cNvGraphicFramePr>
            <a:graphicFrameLocks noGrp="1"/>
          </p:cNvGraphicFramePr>
          <p:nvPr>
            <p:extLst>
              <p:ext uri="{D42A27DB-BD31-4B8C-83A1-F6EECF244321}">
                <p14:modId xmlns:p14="http://schemas.microsoft.com/office/powerpoint/2010/main" val="912438184"/>
              </p:ext>
            </p:extLst>
          </p:nvPr>
        </p:nvGraphicFramePr>
        <p:xfrm>
          <a:off x="471488" y="1209609"/>
          <a:ext cx="5915025" cy="4601353"/>
        </p:xfrm>
        <a:graphic>
          <a:graphicData uri="http://schemas.openxmlformats.org/drawingml/2006/table">
            <a:tbl>
              <a:tblPr firstRow="1" firstCol="1" bandRow="1">
                <a:tableStyleId>{5940675A-B579-460E-94D1-54222C63F5DA}</a:tableStyleId>
              </a:tblPr>
              <a:tblGrid>
                <a:gridCol w="1971309">
                  <a:extLst>
                    <a:ext uri="{9D8B030D-6E8A-4147-A177-3AD203B41FA5}">
                      <a16:colId xmlns:a16="http://schemas.microsoft.com/office/drawing/2014/main" val="2744635032"/>
                    </a:ext>
                  </a:extLst>
                </a:gridCol>
                <a:gridCol w="1971858">
                  <a:extLst>
                    <a:ext uri="{9D8B030D-6E8A-4147-A177-3AD203B41FA5}">
                      <a16:colId xmlns:a16="http://schemas.microsoft.com/office/drawing/2014/main" val="1400365147"/>
                    </a:ext>
                  </a:extLst>
                </a:gridCol>
                <a:gridCol w="1971858">
                  <a:extLst>
                    <a:ext uri="{9D8B030D-6E8A-4147-A177-3AD203B41FA5}">
                      <a16:colId xmlns:a16="http://schemas.microsoft.com/office/drawing/2014/main" val="2541259845"/>
                    </a:ext>
                  </a:extLst>
                </a:gridCol>
              </a:tblGrid>
              <a:tr h="1478970">
                <a:tc>
                  <a:txBody>
                    <a:bodyPr/>
                    <a:lstStyle/>
                    <a:p>
                      <a:pPr>
                        <a:lnSpc>
                          <a:spcPct val="107000"/>
                        </a:lnSpc>
                        <a:spcAft>
                          <a:spcPts val="800"/>
                        </a:spcAft>
                      </a:pPr>
                      <a:r>
                        <a:rPr lang="en-GB" sz="1000">
                          <a:effectLst/>
                          <a:latin typeface="Gill Sans MT" panose="020B0502020104020203" pitchFamily="34" charset="77"/>
                        </a:rPr>
                        <a:t>Buildings, roads and infrastructure were destroyed during the Taliban years.</a:t>
                      </a:r>
                    </a:p>
                    <a:p>
                      <a:pPr>
                        <a:lnSpc>
                          <a:spcPct val="107000"/>
                        </a:lnSpc>
                        <a:spcAft>
                          <a:spcPts val="800"/>
                        </a:spcAft>
                      </a:pPr>
                      <a:r>
                        <a:rPr lang="en-GB" sz="1000">
                          <a:effectLst/>
                          <a:latin typeface="Gill Sans MT" panose="020B0502020104020203" pitchFamily="34" charset="77"/>
                        </a:rPr>
                        <a:t>However the British and Soviet invasions left Pashtun regions poor and lacking in infrastructure.</a:t>
                      </a:r>
                    </a:p>
                    <a:p>
                      <a:pPr>
                        <a:lnSpc>
                          <a:spcPct val="107000"/>
                        </a:lnSpc>
                        <a:spcAft>
                          <a:spcPts val="800"/>
                        </a:spcAft>
                      </a:pPr>
                      <a:r>
                        <a:rPr lang="en-GB" sz="1000">
                          <a:effectLst/>
                          <a:latin typeface="Gill Sans MT" panose="020B0502020104020203" pitchFamily="34" charset="77"/>
                        </a:rPr>
                        <a:t>REF: </a:t>
                      </a:r>
                      <a:r>
                        <a:rPr lang="en-GB" sz="1000" u="sng">
                          <a:effectLst/>
                          <a:latin typeface="Gill Sans MT" panose="020B0502020104020203" pitchFamily="34" charset="77"/>
                          <a:hlinkClick r:id="rId2"/>
                        </a:rPr>
                        <a:t>https://bit.ly/2LDjn3O</a:t>
                      </a:r>
                      <a:r>
                        <a:rPr lang="en-GB" sz="1000">
                          <a:effectLst/>
                          <a:latin typeface="Gill Sans MT" panose="020B0502020104020203" pitchFamily="34" charset="77"/>
                        </a:rPr>
                        <a:t> </a:t>
                      </a:r>
                      <a:endParaRPr lang="en-GB" sz="1000">
                        <a:effectLst/>
                        <a:latin typeface="Gill Sans MT" panose="020B0502020104020203" pitchFamily="34" charset="77"/>
                        <a:ea typeface="Calibri" panose="020F0502020204030204" pitchFamily="34" charset="0"/>
                        <a:cs typeface="Times New Roman" panose="02020603050405020304" pitchFamily="18" charset="0"/>
                      </a:endParaRPr>
                    </a:p>
                  </a:txBody>
                  <a:tcPr marL="59354" marR="59354" marT="0" marB="0" anchor="ctr"/>
                </a:tc>
                <a:tc>
                  <a:txBody>
                    <a:bodyPr/>
                    <a:lstStyle/>
                    <a:p>
                      <a:pPr>
                        <a:lnSpc>
                          <a:spcPct val="107000"/>
                        </a:lnSpc>
                        <a:spcAft>
                          <a:spcPts val="800"/>
                        </a:spcAft>
                      </a:pPr>
                      <a:r>
                        <a:rPr lang="en-GB" sz="1000" dirty="0">
                          <a:effectLst/>
                          <a:latin typeface="Gill Sans MT" panose="020B0502020104020203" pitchFamily="34" charset="77"/>
                        </a:rPr>
                        <a:t>Swat’s thriving tourist industry was almost destroyed between 2007 and 2009 while the Taliban were in control. It has been further hit by the Coronavirus. A large percentage of </a:t>
                      </a:r>
                      <a:r>
                        <a:rPr lang="en-GB" sz="1000" dirty="0" err="1">
                          <a:effectLst/>
                          <a:latin typeface="Gill Sans MT" panose="020B0502020104020203" pitchFamily="34" charset="77"/>
                        </a:rPr>
                        <a:t>Swatis</a:t>
                      </a:r>
                      <a:r>
                        <a:rPr lang="en-GB" sz="1000" dirty="0">
                          <a:effectLst/>
                          <a:latin typeface="Gill Sans MT" panose="020B0502020104020203" pitchFamily="34" charset="77"/>
                        </a:rPr>
                        <a:t> depend on tourism.</a:t>
                      </a:r>
                    </a:p>
                  </a:txBody>
                  <a:tcPr marL="59354" marR="59354" marT="0" marB="0" anchor="ctr"/>
                </a:tc>
                <a:tc>
                  <a:txBody>
                    <a:bodyPr/>
                    <a:lstStyle/>
                    <a:p>
                      <a:pPr>
                        <a:lnSpc>
                          <a:spcPct val="107000"/>
                        </a:lnSpc>
                        <a:spcAft>
                          <a:spcPts val="800"/>
                        </a:spcAft>
                      </a:pPr>
                      <a:r>
                        <a:rPr lang="en-GB" sz="1000" dirty="0">
                          <a:effectLst/>
                          <a:latin typeface="Gill Sans MT" panose="020B0502020104020203" pitchFamily="34" charset="77"/>
                        </a:rPr>
                        <a:t>The Taliban argued that to send girls to school was against Islam and could risk hell. People wanted to be good Muslims.</a:t>
                      </a:r>
                    </a:p>
                    <a:p>
                      <a:pPr>
                        <a:lnSpc>
                          <a:spcPct val="107000"/>
                        </a:lnSpc>
                        <a:spcAft>
                          <a:spcPts val="800"/>
                        </a:spcAft>
                      </a:pPr>
                      <a:r>
                        <a:rPr lang="en-GB" sz="1000" dirty="0">
                          <a:effectLst/>
                          <a:latin typeface="Gill Sans MT" panose="020B0502020104020203" pitchFamily="34" charset="77"/>
                        </a:rPr>
                        <a:t>People did not have the religious education to know that Islam does not forbid girls to be educated.</a:t>
                      </a:r>
                    </a:p>
                  </a:txBody>
                  <a:tcPr marL="59354" marR="59354" marT="0" marB="0" anchor="ctr"/>
                </a:tc>
                <a:extLst>
                  <a:ext uri="{0D108BD9-81ED-4DB2-BD59-A6C34878D82A}">
                    <a16:rowId xmlns:a16="http://schemas.microsoft.com/office/drawing/2014/main" val="3858516615"/>
                  </a:ext>
                </a:extLst>
              </a:tr>
              <a:tr h="1478970">
                <a:tc>
                  <a:txBody>
                    <a:bodyPr/>
                    <a:lstStyle/>
                    <a:p>
                      <a:pPr>
                        <a:lnSpc>
                          <a:spcPct val="107000"/>
                        </a:lnSpc>
                        <a:spcAft>
                          <a:spcPts val="800"/>
                        </a:spcAft>
                      </a:pPr>
                      <a:r>
                        <a:rPr lang="en-GB" sz="1000">
                          <a:effectLst/>
                          <a:latin typeface="Gill Sans MT" panose="020B0502020104020203" pitchFamily="34" charset="77"/>
                        </a:rPr>
                        <a:t>Many schools have been destroyed over decades of conflict. </a:t>
                      </a:r>
                    </a:p>
                    <a:p>
                      <a:pPr>
                        <a:lnSpc>
                          <a:spcPct val="107000"/>
                        </a:lnSpc>
                        <a:spcAft>
                          <a:spcPts val="800"/>
                        </a:spcAft>
                      </a:pPr>
                      <a:r>
                        <a:rPr lang="en-GB" sz="1000">
                          <a:effectLst/>
                          <a:latin typeface="Gill Sans MT" panose="020B0502020104020203" pitchFamily="34" charset="77"/>
                        </a:rPr>
                        <a:t>A lack of trained female teachers means more teachers are male, but many families do not want their girls to be educated by male teachers. </a:t>
                      </a:r>
                      <a:endParaRPr lang="en-GB" sz="1000">
                        <a:effectLst/>
                        <a:latin typeface="Gill Sans MT" panose="020B0502020104020203" pitchFamily="34" charset="77"/>
                        <a:ea typeface="Calibri" panose="020F0502020204030204" pitchFamily="34" charset="0"/>
                        <a:cs typeface="Times New Roman" panose="02020603050405020304" pitchFamily="18" charset="0"/>
                      </a:endParaRPr>
                    </a:p>
                  </a:txBody>
                  <a:tcPr marL="59354" marR="59354" marT="0" marB="0" anchor="ctr"/>
                </a:tc>
                <a:tc>
                  <a:txBody>
                    <a:bodyPr/>
                    <a:lstStyle/>
                    <a:p>
                      <a:pPr>
                        <a:lnSpc>
                          <a:spcPct val="107000"/>
                        </a:lnSpc>
                        <a:spcAft>
                          <a:spcPts val="800"/>
                        </a:spcAft>
                      </a:pPr>
                      <a:r>
                        <a:rPr lang="en-GB" sz="1000">
                          <a:effectLst/>
                          <a:latin typeface="Gill Sans MT" panose="020B0502020104020203" pitchFamily="34" charset="77"/>
                        </a:rPr>
                        <a:t>Widespread poverty compels many parents to marry their daughters off to avoid the cost of caring for them. </a:t>
                      </a:r>
                    </a:p>
                    <a:p>
                      <a:pPr>
                        <a:lnSpc>
                          <a:spcPct val="107000"/>
                        </a:lnSpc>
                        <a:spcAft>
                          <a:spcPts val="800"/>
                        </a:spcAft>
                      </a:pPr>
                      <a:r>
                        <a:rPr lang="en-GB" sz="1000">
                          <a:effectLst/>
                          <a:latin typeface="Gill Sans MT" panose="020B0502020104020203" pitchFamily="34" charset="77"/>
                        </a:rPr>
                        <a:t>Once married, they have to leave school. </a:t>
                      </a:r>
                      <a:endParaRPr lang="en-GB" sz="1000">
                        <a:effectLst/>
                        <a:latin typeface="Gill Sans MT" panose="020B0502020104020203" pitchFamily="34" charset="77"/>
                        <a:ea typeface="Calibri" panose="020F0502020204030204" pitchFamily="34" charset="0"/>
                        <a:cs typeface="Times New Roman" panose="02020603050405020304" pitchFamily="18" charset="0"/>
                      </a:endParaRPr>
                    </a:p>
                  </a:txBody>
                  <a:tcPr marL="59354" marR="59354" marT="0" marB="0" anchor="ctr"/>
                </a:tc>
                <a:tc>
                  <a:txBody>
                    <a:bodyPr/>
                    <a:lstStyle/>
                    <a:p>
                      <a:pPr>
                        <a:lnSpc>
                          <a:spcPct val="107000"/>
                        </a:lnSpc>
                        <a:spcAft>
                          <a:spcPts val="800"/>
                        </a:spcAft>
                      </a:pPr>
                      <a:r>
                        <a:rPr lang="en-GB" sz="1000" dirty="0">
                          <a:effectLst/>
                          <a:latin typeface="Gill Sans MT" panose="020B0502020104020203" pitchFamily="34" charset="77"/>
                        </a:rPr>
                        <a:t>The region was famous for its fruit. Orchards producing many types of fruit grew everywhere. Many orchards were destroyed in the Taliban years, reducing the market by an estimated 67% .</a:t>
                      </a:r>
                    </a:p>
                    <a:p>
                      <a:pPr>
                        <a:lnSpc>
                          <a:spcPct val="107000"/>
                        </a:lnSpc>
                        <a:spcAft>
                          <a:spcPts val="800"/>
                        </a:spcAft>
                      </a:pPr>
                      <a:r>
                        <a:rPr lang="en-GB" sz="1000" dirty="0">
                          <a:effectLst/>
                          <a:latin typeface="Gill Sans MT" panose="020B0502020104020203" pitchFamily="34" charset="77"/>
                        </a:rPr>
                        <a:t>REF:  </a:t>
                      </a:r>
                      <a:r>
                        <a:rPr lang="en-GB" sz="1000" u="sng" dirty="0">
                          <a:effectLst/>
                          <a:latin typeface="Gill Sans MT" panose="020B0502020104020203" pitchFamily="34" charset="77"/>
                          <a:hlinkClick r:id="rId3"/>
                        </a:rPr>
                        <a:t>https://bit.ly/3qtSzC2</a:t>
                      </a:r>
                      <a:r>
                        <a:rPr lang="en-GB" sz="1000" dirty="0">
                          <a:effectLst/>
                          <a:latin typeface="Gill Sans MT" panose="020B0502020104020203" pitchFamily="34" charset="77"/>
                        </a:rPr>
                        <a:t> </a:t>
                      </a:r>
                    </a:p>
                  </a:txBody>
                  <a:tcPr marL="59354" marR="59354" marT="0" marB="0" anchor="ctr"/>
                </a:tc>
                <a:extLst>
                  <a:ext uri="{0D108BD9-81ED-4DB2-BD59-A6C34878D82A}">
                    <a16:rowId xmlns:a16="http://schemas.microsoft.com/office/drawing/2014/main" val="3285715155"/>
                  </a:ext>
                </a:extLst>
              </a:tr>
              <a:tr h="1643413">
                <a:tc>
                  <a:txBody>
                    <a:bodyPr/>
                    <a:lstStyle/>
                    <a:p>
                      <a:pPr>
                        <a:lnSpc>
                          <a:spcPct val="107000"/>
                        </a:lnSpc>
                        <a:spcAft>
                          <a:spcPts val="800"/>
                        </a:spcAft>
                      </a:pPr>
                      <a:r>
                        <a:rPr lang="en-GB" sz="1000" dirty="0">
                          <a:effectLst/>
                          <a:latin typeface="Gill Sans MT" panose="020B0502020104020203" pitchFamily="34" charset="77"/>
                        </a:rPr>
                        <a:t>In families where the breadwinner has been killed or injured in conflict, children are forced to leave school to earn money to support the family. </a:t>
                      </a:r>
                    </a:p>
                  </a:txBody>
                  <a:tcPr marL="59354" marR="59354" marT="0" marB="0" anchor="ctr"/>
                </a:tc>
                <a:tc>
                  <a:txBody>
                    <a:bodyPr/>
                    <a:lstStyle/>
                    <a:p>
                      <a:pPr>
                        <a:lnSpc>
                          <a:spcPct val="107000"/>
                        </a:lnSpc>
                        <a:spcAft>
                          <a:spcPts val="800"/>
                        </a:spcAft>
                      </a:pPr>
                      <a:r>
                        <a:rPr lang="en-GB" sz="1000" dirty="0">
                          <a:effectLst/>
                          <a:latin typeface="Gill Sans MT" panose="020B0502020104020203" pitchFamily="34" charset="77"/>
                        </a:rPr>
                        <a:t>During the Taliban years young many men were unemployed and had no prospects. Their desperation made the Taliban an attractive group to join. As members of the Taliban they earned status and power.</a:t>
                      </a:r>
                    </a:p>
                    <a:p>
                      <a:pPr>
                        <a:lnSpc>
                          <a:spcPct val="107000"/>
                        </a:lnSpc>
                        <a:spcAft>
                          <a:spcPts val="800"/>
                        </a:spcAft>
                      </a:pPr>
                      <a:r>
                        <a:rPr lang="en-GB" sz="1000" dirty="0">
                          <a:effectLst/>
                          <a:latin typeface="Gill Sans MT" panose="020B0502020104020203" pitchFamily="34" charset="77"/>
                        </a:rPr>
                        <a:t>REF:  </a:t>
                      </a:r>
                      <a:r>
                        <a:rPr lang="en-GB" sz="1000" u="sng" dirty="0">
                          <a:effectLst/>
                          <a:latin typeface="Gill Sans MT" panose="020B0502020104020203" pitchFamily="34" charset="77"/>
                          <a:hlinkClick r:id="rId3"/>
                        </a:rPr>
                        <a:t>https://bit.ly/3qtSzC2</a:t>
                      </a:r>
                      <a:r>
                        <a:rPr lang="en-GB" sz="1000" dirty="0">
                          <a:effectLst/>
                          <a:latin typeface="Gill Sans MT" panose="020B0502020104020203" pitchFamily="34" charset="77"/>
                        </a:rPr>
                        <a:t> </a:t>
                      </a:r>
                    </a:p>
                  </a:txBody>
                  <a:tcPr marL="59354" marR="59354" marT="0" marB="0" anchor="ctr"/>
                </a:tc>
                <a:tc>
                  <a:txBody>
                    <a:bodyPr/>
                    <a:lstStyle/>
                    <a:p>
                      <a:pPr>
                        <a:lnSpc>
                          <a:spcPct val="107000"/>
                        </a:lnSpc>
                        <a:spcAft>
                          <a:spcPts val="800"/>
                        </a:spcAft>
                      </a:pPr>
                      <a:r>
                        <a:rPr lang="en-GB" sz="1000" dirty="0">
                          <a:effectLst/>
                          <a:latin typeface="Gill Sans MT" panose="020B0502020104020203" pitchFamily="34" charset="77"/>
                        </a:rPr>
                        <a:t>There is a cultural reluctance for women to work outside the home. Even if a woman is qualified for a job, prospective employers might be unlikely to hire a woman over a man.  </a:t>
                      </a:r>
                    </a:p>
                    <a:p>
                      <a:pPr>
                        <a:lnSpc>
                          <a:spcPct val="107000"/>
                        </a:lnSpc>
                        <a:spcAft>
                          <a:spcPts val="800"/>
                        </a:spcAft>
                      </a:pPr>
                      <a:r>
                        <a:rPr lang="en-GB" sz="1000" dirty="0">
                          <a:effectLst/>
                          <a:latin typeface="Gill Sans MT" panose="020B0502020104020203" pitchFamily="34" charset="77"/>
                        </a:rPr>
                        <a:t>REF: </a:t>
                      </a:r>
                      <a:r>
                        <a:rPr lang="en-GB" sz="1000" u="sng" dirty="0">
                          <a:effectLst/>
                          <a:latin typeface="Gill Sans MT" panose="020B0502020104020203" pitchFamily="34" charset="77"/>
                          <a:hlinkClick r:id="rId4"/>
                        </a:rPr>
                        <a:t>https://bit.ly/2KjwrdU</a:t>
                      </a:r>
                      <a:r>
                        <a:rPr lang="en-GB" sz="1000" dirty="0">
                          <a:effectLst/>
                          <a:latin typeface="Gill Sans MT" panose="020B0502020104020203" pitchFamily="34" charset="77"/>
                        </a:rPr>
                        <a:t>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a:txBody>
                  <a:tcPr marL="59354" marR="59354" marT="0" marB="0" anchor="ctr"/>
                </a:tc>
                <a:extLst>
                  <a:ext uri="{0D108BD9-81ED-4DB2-BD59-A6C34878D82A}">
                    <a16:rowId xmlns:a16="http://schemas.microsoft.com/office/drawing/2014/main" val="2898629054"/>
                  </a:ext>
                </a:extLst>
              </a:tr>
            </a:tbl>
          </a:graphicData>
        </a:graphic>
      </p:graphicFrame>
    </p:spTree>
    <p:extLst>
      <p:ext uri="{BB962C8B-B14F-4D97-AF65-F5344CB8AC3E}">
        <p14:creationId xmlns:p14="http://schemas.microsoft.com/office/powerpoint/2010/main" val="2468855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4" ma:contentTypeDescription="Create a new document." ma:contentTypeScope="" ma:versionID="91c7e43317cf3fe01dda806635ea97fb">
  <xsd:schema xmlns:xsd="http://www.w3.org/2001/XMLSchema" xmlns:xs="http://www.w3.org/2001/XMLSchema" xmlns:p="http://schemas.microsoft.com/office/2006/metadata/properties" xmlns:ns2="3daa3796-40a0-4fe0-acc9-e99f93d22791" xmlns:ns3="699b7773-a9c6-4390-9b00-6e425b8b77a1" targetNamespace="http://schemas.microsoft.com/office/2006/metadata/properties" ma:root="true" ma:fieldsID="7278492afea5bacf4ee71972057ea41a" ns2:_="" ns3:_="">
    <xsd:import namespace="3daa3796-40a0-4fe0-acc9-e99f93d22791"/>
    <xsd:import namespace="699b7773-a9c6-4390-9b00-6e425b8b77a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73442f9-f3bd-4a47-a334-1d70acc40e1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99b7773-a9c6-4390-9b00-6e425b8b77a1"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ef5af666-d48c-4617-8b6f-563a4d4922fd}" ma:internalName="TaxCatchAll" ma:showField="CatchAllData" ma:web="699b7773-a9c6-4390-9b00-6e425b8b77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FB51C4D-FC7D-40CE-99D1-7FC315274D99}"/>
</file>

<file path=customXml/itemProps2.xml><?xml version="1.0" encoding="utf-8"?>
<ds:datastoreItem xmlns:ds="http://schemas.openxmlformats.org/officeDocument/2006/customXml" ds:itemID="{B72C81D1-0D4D-48B7-B2EC-008556034C55}"/>
</file>

<file path=docProps/app.xml><?xml version="1.0" encoding="utf-8"?>
<Properties xmlns="http://schemas.openxmlformats.org/officeDocument/2006/extended-properties" xmlns:vt="http://schemas.openxmlformats.org/officeDocument/2006/docPropsVTypes">
  <Template>Office Theme</Template>
  <TotalTime>62</TotalTime>
  <Words>454</Words>
  <Application>Microsoft Office PowerPoint</Application>
  <PresentationFormat>Custom</PresentationFormat>
  <Paragraphs>31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Gill Sans MT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MATCH REPORT Sonny Liston Vs Cassius Clay   February 25th 1964</dc:title>
  <dc:creator>Rachel Hancock</dc:creator>
  <cp:lastModifiedBy>Kate Christopher</cp:lastModifiedBy>
  <cp:revision>8</cp:revision>
  <dcterms:created xsi:type="dcterms:W3CDTF">2021-09-13T14:16:46Z</dcterms:created>
  <dcterms:modified xsi:type="dcterms:W3CDTF">2022-07-14T11:18:54Z</dcterms:modified>
</cp:coreProperties>
</file>