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587"/>
    <a:srgbClr val="0000FF"/>
    <a:srgbClr val="C399C0"/>
    <a:srgbClr val="F9F4F8"/>
    <a:srgbClr val="E7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066CD-2DA8-C940-BB17-A0281024A361}" v="24" dt="2021-10-18T16:06:26.837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4"/>
    <p:restoredTop sz="94525"/>
  </p:normalViewPr>
  <p:slideViewPr>
    <p:cSldViewPr snapToGrid="0" snapToObjects="1">
      <p:cViewPr varScale="1">
        <p:scale>
          <a:sx n="60" d="100"/>
          <a:sy n="60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C54E-DCE6-CD4B-8722-76356A622D8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8552-014C-1642-BD84-924B214B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18552-014C-1642-BD84-924B214BB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8259-5034-EB46-A557-1F1FF5643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149" y="1906261"/>
            <a:ext cx="650091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AF78-64CA-B546-BEAC-8C9D6AF97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148" y="4474945"/>
            <a:ext cx="650091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4B1C1-5FBC-B941-A55B-60925D6330EE}"/>
              </a:ext>
            </a:extLst>
          </p:cNvPr>
          <p:cNvSpPr/>
          <p:nvPr userDrawn="1"/>
        </p:nvSpPr>
        <p:spPr>
          <a:xfrm>
            <a:off x="6059346" y="660693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6910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6800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A53BA-76DC-FE4F-8DE7-BF1DAD317ED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149CA-2E38-FB47-A704-132474F95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2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63" y="461169"/>
            <a:ext cx="11422062" cy="59356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82995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3175-CD89-4B4F-8F88-F3236B93C11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9BE-EF5C-534D-98BA-03D14E419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249" y="571366"/>
            <a:ext cx="3540860" cy="458929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065220D-AF67-CA49-81EA-028A331022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8084" y="571366"/>
            <a:ext cx="3540860" cy="458929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7AB80C6-7610-7F47-AED8-713CAB8EA5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97919" y="571366"/>
            <a:ext cx="3540860" cy="458929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0151E-B3F2-4242-9247-88577D1943C5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322923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722740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179D3-23A7-794C-ABE8-6BF2C6274DE9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6534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47D9-C225-4641-ADA3-7786F170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60315-04A6-B742-B960-75F13F3E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F71AB-EC14-7341-BA43-76CF456E4F1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71942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DBFB-AC89-C544-B7EA-37A991FB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745" y="1586908"/>
            <a:ext cx="7430543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74A60-95E0-7B4E-A041-2CB085DB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9745" y="4466633"/>
            <a:ext cx="743054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09FC8-C980-1643-BCB1-FB9489EA397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425205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EF21C-8F76-A244-8BEE-46AB4C08DD9E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39396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4549FE-4C76-0F4D-9E05-3702D1E16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717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F4DE-2AF8-E944-A985-0616DC1C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8E00-2A4A-0449-B82B-B60C370D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F7451-A596-BB4B-A25D-360998AC8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FCD61D-C2AF-0D43-92E7-FF5C6D5B5A8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21687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2AAB-DF64-4248-800F-801E4E45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96DA1-F466-1845-8B6C-38BD4B21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2196-70C9-BD44-A0E0-00ABF26B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DE641-4E3F-284C-A3AA-A017227C8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61BE7-7549-D141-A078-61D292FCE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F67865-6F04-4248-9A07-8C0EB781BAB2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</p:spTree>
    <p:extLst>
      <p:ext uri="{BB962C8B-B14F-4D97-AF65-F5344CB8AC3E}">
        <p14:creationId xmlns:p14="http://schemas.microsoft.com/office/powerpoint/2010/main" val="112569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89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889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8BACC1-4060-9447-A02F-8C6C66EBB05F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25EAF55-37A5-A343-A9FA-A46719E1C9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751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69D0-D44F-CD45-B624-A9D81B47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62" y="365125"/>
            <a:ext cx="597771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EACC97-2CAD-DD4B-BA18-0828129C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962" y="188677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6BE3D-6F40-F648-BB84-24DECC42BF68}"/>
              </a:ext>
            </a:extLst>
          </p:cNvPr>
          <p:cNvSpPr/>
          <p:nvPr userDrawn="1"/>
        </p:nvSpPr>
        <p:spPr>
          <a:xfrm>
            <a:off x="2627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2021 Lynn Revell and Kate Christopher, with thanks </a:t>
            </a:r>
            <a:r>
              <a:rPr lang="en-GB" sz="800" b="0" dirty="0" err="1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Culham</a:t>
            </a:r>
            <a:r>
              <a:rPr lang="en-GB" sz="800" b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 Gabriel's Trust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AEAA85-E0C6-3448-A41F-FAA8B81E58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2517" y="1560237"/>
            <a:ext cx="4746625" cy="47482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2CDCC-FE2F-5B4D-8516-9C0DC219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18241-B71E-9F40-B00A-C7BA2561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57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4" r:id="rId5"/>
    <p:sldLayoutId id="2147483652" r:id="rId6"/>
    <p:sldLayoutId id="2147483653" r:id="rId7"/>
    <p:sldLayoutId id="2147483654" r:id="rId8"/>
    <p:sldLayoutId id="2147483662" r:id="rId9"/>
    <p:sldLayoutId id="2147483663" r:id="rId10"/>
    <p:sldLayoutId id="2147483666" r:id="rId11"/>
    <p:sldLayoutId id="2147483667" r:id="rId12"/>
    <p:sldLayoutId id="2147483665" r:id="rId13"/>
    <p:sldLayoutId id="2147483655" r:id="rId14"/>
    <p:sldLayoutId id="2147483668" r:id="rId15"/>
    <p:sldLayoutId id="214748366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Gill Sans MT" panose="020B0502020104020203" pitchFamily="34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EF8A-EFB7-994D-8EF1-46784B4E6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Women’s Mosque Movement</a:t>
            </a:r>
            <a:endParaRPr lang="en-US" b="1" dirty="0">
              <a:latin typeface="Gill Sans MT" panose="020B0502020104020203" pitchFamily="34" charset="77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0A596-488A-7E42-A388-CAECC1184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2473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85D6-6BDC-5443-989F-9CAC735D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the independence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1D57A-7E2B-2445-80F8-66D170934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829" y="1825625"/>
            <a:ext cx="4828192" cy="46672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During WW1 the British powers forcibly bought Egyptian cotton and animal feed below their market price. This caused enormous financial hardship in Egypt.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British stationed troops on Egyptian soil and forced around 500,000 Egyptians into the </a:t>
            </a:r>
            <a:r>
              <a:rPr lang="en-US" sz="2200" dirty="0"/>
              <a:t>army</a:t>
            </a:r>
            <a:r>
              <a:rPr lang="en-US" sz="2400" dirty="0"/>
              <a:t>. This caused resentment and a desire for independence.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ECAAD-BF1E-1F46-88AC-C7D32DD73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5376" y="1825625"/>
            <a:ext cx="6047392" cy="4206875"/>
          </a:xfrm>
          <a:prstGeom prst="roundRect">
            <a:avLst>
              <a:gd name="adj" fmla="val 326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Gill Sans MT" panose="020B0502020104020203" pitchFamily="34" charset="77"/>
              </a:rPr>
              <a:t>Hundreds of rich and well-connected women staged a veiled protest;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Gill Sans MT" panose="020B0502020104020203" pitchFamily="34" charset="77"/>
              </a:rPr>
              <a:t>When these women’s husbands were arrested, they took over </a:t>
            </a:r>
            <a:r>
              <a:rPr lang="en-US" sz="2000" dirty="0" err="1">
                <a:latin typeface="Gill Sans MT" panose="020B0502020104020203" pitchFamily="34" charset="77"/>
              </a:rPr>
              <a:t>organising</a:t>
            </a:r>
            <a:r>
              <a:rPr lang="en-US" sz="2000" dirty="0">
                <a:latin typeface="Gill Sans MT" panose="020B0502020104020203" pitchFamily="34" charset="77"/>
              </a:rPr>
              <a:t> revolutionary activity; </a:t>
            </a:r>
            <a:r>
              <a:rPr lang="en-US" sz="2000" dirty="0" err="1">
                <a:latin typeface="Gill Sans MT" panose="020B0502020104020203" pitchFamily="34" charset="77"/>
              </a:rPr>
              <a:t>organising</a:t>
            </a:r>
            <a:r>
              <a:rPr lang="en-US" sz="2000" dirty="0">
                <a:latin typeface="Gill Sans MT" panose="020B0502020104020203" pitchFamily="34" charset="77"/>
              </a:rPr>
              <a:t> strikes, writing to foreign powers and creating petitions;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Gill Sans MT" panose="020B0502020104020203" pitchFamily="34" charset="77"/>
              </a:rPr>
              <a:t>Women workers joined in strikes and public demonstrations with their male colleagues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Gill Sans MT" panose="020B0502020104020203" pitchFamily="34" charset="77"/>
              </a:rPr>
              <a:t>Female activists participated in civil disobedience such as cutting power lines and rioting. </a:t>
            </a:r>
          </a:p>
        </p:txBody>
      </p:sp>
    </p:spTree>
    <p:extLst>
      <p:ext uri="{BB962C8B-B14F-4D97-AF65-F5344CB8AC3E}">
        <p14:creationId xmlns:p14="http://schemas.microsoft.com/office/powerpoint/2010/main" val="121622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DCB553-DE52-DA48-B2F6-4617DD0A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14865" cy="1325563"/>
          </a:xfrm>
        </p:spPr>
        <p:txBody>
          <a:bodyPr>
            <a:normAutofit/>
          </a:bodyPr>
          <a:lstStyle/>
          <a:p>
            <a:r>
              <a:rPr lang="en-US" dirty="0"/>
              <a:t>Female nationalists demonstrating in Cairo, 1919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1AE50C-2FED-E341-9219-8AB426F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0989"/>
            <a:ext cx="5157787" cy="4288674"/>
          </a:xfrm>
          <a:solidFill>
            <a:schemeClr val="bg2"/>
          </a:solidFill>
          <a:ln>
            <a:solidFill>
              <a:srgbClr val="E82587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Image search: 1919 Revolution Egypt women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074497-388E-A740-82B8-4D51ABD49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00989"/>
            <a:ext cx="5183188" cy="4288674"/>
          </a:xfrm>
          <a:solidFill>
            <a:schemeClr val="bg2"/>
          </a:solidFill>
          <a:ln>
            <a:solidFill>
              <a:srgbClr val="E82587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Image search: 1919 Revolution Egypt women</a:t>
            </a:r>
          </a:p>
        </p:txBody>
      </p:sp>
    </p:spTree>
    <p:extLst>
      <p:ext uri="{BB962C8B-B14F-4D97-AF65-F5344CB8AC3E}">
        <p14:creationId xmlns:p14="http://schemas.microsoft.com/office/powerpoint/2010/main" val="183901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60C9E1-B9C0-604A-956D-689CF245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Mosque Movement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31533B-97EA-AE42-8717-EF52A848F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12" y="1825625"/>
            <a:ext cx="6195845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surprises you?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What do you find interesting?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What do you not agree with?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What do you not understand?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What can you not relate to?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What do you support or agree with?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102CF600-7E7C-7847-AB46-BFE2C69753BB}"/>
              </a:ext>
            </a:extLst>
          </p:cNvPr>
          <p:cNvSpPr/>
          <p:nvPr/>
        </p:nvSpPr>
        <p:spPr>
          <a:xfrm>
            <a:off x="6844339" y="1615739"/>
            <a:ext cx="2213314" cy="1545391"/>
          </a:xfrm>
          <a:prstGeom prst="roundRect">
            <a:avLst/>
          </a:prstGeom>
          <a:solidFill>
            <a:srgbClr val="E82587"/>
          </a:solidFill>
          <a:ln w="28575">
            <a:solidFill>
              <a:srgbClr val="E82587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An Islamic society</a:t>
            </a:r>
            <a:endParaRPr lang="en-GB" sz="1600" dirty="0">
              <a:solidFill>
                <a:schemeClr val="bg1"/>
              </a:solidFill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AC2530AC-2A13-AB46-9EFD-99BC227F8368}"/>
              </a:ext>
            </a:extLst>
          </p:cNvPr>
          <p:cNvSpPr/>
          <p:nvPr/>
        </p:nvSpPr>
        <p:spPr>
          <a:xfrm>
            <a:off x="9305888" y="2520300"/>
            <a:ext cx="2361456" cy="1545391"/>
          </a:xfrm>
          <a:prstGeom prst="roundRect">
            <a:avLst/>
          </a:prstGeom>
          <a:solidFill>
            <a:srgbClr val="E82587"/>
          </a:solidFill>
          <a:ln w="28575">
            <a:solidFill>
              <a:srgbClr val="E82587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Economically stable </a:t>
            </a:r>
            <a:endParaRPr lang="en-GB" sz="1600" dirty="0">
              <a:solidFill>
                <a:schemeClr val="bg1"/>
              </a:solidFill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B08A8659-C718-494E-8D03-EF082E903820}"/>
              </a:ext>
            </a:extLst>
          </p:cNvPr>
          <p:cNvSpPr/>
          <p:nvPr/>
        </p:nvSpPr>
        <p:spPr>
          <a:xfrm>
            <a:off x="6487737" y="3580152"/>
            <a:ext cx="2569916" cy="1775240"/>
          </a:xfrm>
          <a:prstGeom prst="roundRect">
            <a:avLst/>
          </a:prstGeom>
          <a:solidFill>
            <a:srgbClr val="E82587"/>
          </a:solidFill>
          <a:ln w="28575">
            <a:solidFill>
              <a:srgbClr val="E82587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Friendly relations with the West</a:t>
            </a:r>
            <a:endParaRPr lang="en-GB" sz="1600" dirty="0">
              <a:solidFill>
                <a:schemeClr val="bg1"/>
              </a:solidFill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AF24CA33-2595-E14D-894A-1AA42B1D4692}"/>
              </a:ext>
            </a:extLst>
          </p:cNvPr>
          <p:cNvSpPr/>
          <p:nvPr/>
        </p:nvSpPr>
        <p:spPr>
          <a:xfrm>
            <a:off x="9324938" y="4557010"/>
            <a:ext cx="2156985" cy="1775241"/>
          </a:xfrm>
          <a:prstGeom prst="roundRect">
            <a:avLst/>
          </a:prstGeom>
          <a:solidFill>
            <a:srgbClr val="E82587"/>
          </a:solidFill>
          <a:ln w="28575">
            <a:solidFill>
              <a:srgbClr val="E82587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Liberal and moderate </a:t>
            </a:r>
            <a:endParaRPr lang="en-GB" sz="1600" dirty="0">
              <a:solidFill>
                <a:schemeClr val="bg1"/>
              </a:solidFill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7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5205-6CD9-AB4D-8945-3DAD5B37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Feminism?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F3DAE7-5C63-8748-82F0-BD77C1E90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35379" cy="4351338"/>
          </a:xfrm>
          <a:noFill/>
        </p:spPr>
        <p:txBody>
          <a:bodyPr>
            <a:normAutofit/>
          </a:bodyPr>
          <a:lstStyle/>
          <a:p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tanding up for equal rights for women</a:t>
            </a:r>
          </a:p>
          <a:p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Changing the law to lessen the inequalities women face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making people aware of the challenges that women experience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E61CE2-6AC9-CE40-9824-5E06F565EC1E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4760976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Seeing</a:t>
            </a:r>
            <a:r>
              <a:rPr lang="en-GB" sz="2400" dirty="0"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male sexism and patriarchy (male rule) as the main cause of women’s oppression</a:t>
            </a:r>
          </a:p>
          <a:p>
            <a:r>
              <a:rPr lang="en-GB" sz="2400" dirty="0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Seeing the </a:t>
            </a:r>
            <a:r>
              <a:rPr lang="en-GB" sz="2400" dirty="0"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structures of society are innately oppressive to wom</a:t>
            </a:r>
            <a:r>
              <a:rPr lang="en-GB" sz="2400" dirty="0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</a:p>
          <a:p>
            <a:r>
              <a:rPr lang="en-GB" sz="2400" dirty="0"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Working to overturn or  transform oppressive social structures  </a:t>
            </a:r>
            <a:endParaRPr lang="en-GB" sz="24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490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A5A8-63B0-C644-BB29-9067D1FD3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Feminism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5EC8-227D-EB4A-BD29-496D9229DBE9}"/>
              </a:ext>
            </a:extLst>
          </p:cNvPr>
          <p:cNvSpPr txBox="1">
            <a:spLocks/>
          </p:cNvSpPr>
          <p:nvPr/>
        </p:nvSpPr>
        <p:spPr>
          <a:xfrm>
            <a:off x="794871" y="2759878"/>
            <a:ext cx="3184417" cy="237050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Equal rights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Reduce legal inequalities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Raise awareness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E44280-A873-704A-A14B-3E74BBDCE871}"/>
              </a:ext>
            </a:extLst>
          </p:cNvPr>
          <p:cNvSpPr txBox="1">
            <a:spLocks/>
          </p:cNvSpPr>
          <p:nvPr/>
        </p:nvSpPr>
        <p:spPr>
          <a:xfrm>
            <a:off x="7710095" y="2435812"/>
            <a:ext cx="3470847" cy="30186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Acknowledging patriarchy and oppressive social structures</a:t>
            </a:r>
          </a:p>
          <a:p>
            <a:pPr marL="0" indent="0" algn="ctr">
              <a:buNone/>
            </a:pPr>
            <a:r>
              <a:rPr lang="en-GB" dirty="0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Overturning oppression</a:t>
            </a:r>
            <a:endParaRPr lang="en-GB" dirty="0">
              <a:latin typeface="Gill Sans MT" panose="020B050202010402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422EE4-7424-BE4F-9E88-77AA2D017062}"/>
              </a:ext>
            </a:extLst>
          </p:cNvPr>
          <p:cNvSpPr/>
          <p:nvPr/>
        </p:nvSpPr>
        <p:spPr>
          <a:xfrm>
            <a:off x="451112" y="1825625"/>
            <a:ext cx="4077324" cy="3837457"/>
          </a:xfrm>
          <a:prstGeom prst="ellipse">
            <a:avLst/>
          </a:prstGeom>
          <a:noFill/>
          <a:ln w="38100">
            <a:solidFill>
              <a:srgbClr val="E825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A67FD-2D16-984C-AD2F-8064674FA945}"/>
              </a:ext>
            </a:extLst>
          </p:cNvPr>
          <p:cNvSpPr txBox="1"/>
          <p:nvPr/>
        </p:nvSpPr>
        <p:spPr>
          <a:xfrm>
            <a:off x="471722" y="5803558"/>
            <a:ext cx="431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MT" panose="020B0502020104020203" pitchFamily="34" charset="77"/>
              </a:rPr>
              <a:t>LIBERAL FEMINISM</a:t>
            </a:r>
            <a:endParaRPr lang="en-GB" sz="2800" b="1" dirty="0">
              <a:latin typeface="Gill Sans MT" panose="020B050202010402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C3E888-648A-6F41-87FF-283E7E85DE0E}"/>
              </a:ext>
            </a:extLst>
          </p:cNvPr>
          <p:cNvSpPr/>
          <p:nvPr/>
        </p:nvSpPr>
        <p:spPr>
          <a:xfrm>
            <a:off x="7406857" y="1720741"/>
            <a:ext cx="4077324" cy="3837457"/>
          </a:xfrm>
          <a:prstGeom prst="ellipse">
            <a:avLst/>
          </a:prstGeom>
          <a:noFill/>
          <a:ln w="38100">
            <a:solidFill>
              <a:srgbClr val="E825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D8551-D073-2A48-8E3F-A8D97A9C76E9}"/>
              </a:ext>
            </a:extLst>
          </p:cNvPr>
          <p:cNvSpPr txBox="1"/>
          <p:nvPr/>
        </p:nvSpPr>
        <p:spPr>
          <a:xfrm>
            <a:off x="7663566" y="5803558"/>
            <a:ext cx="431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MT" panose="020B0502020104020203" pitchFamily="34" charset="77"/>
              </a:rPr>
              <a:t>RADICAL FEMINISM</a:t>
            </a:r>
            <a:endParaRPr lang="en-GB" sz="2800" b="1" dirty="0">
              <a:latin typeface="Gill Sans MT" panose="020B050202010402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EA8EE3-0AD7-0E4B-AFC4-539DD0A5B6D4}"/>
              </a:ext>
            </a:extLst>
          </p:cNvPr>
          <p:cNvSpPr/>
          <p:nvPr/>
        </p:nvSpPr>
        <p:spPr>
          <a:xfrm>
            <a:off x="3888698" y="1808080"/>
            <a:ext cx="4077324" cy="3837457"/>
          </a:xfrm>
          <a:prstGeom prst="ellipse">
            <a:avLst/>
          </a:prstGeom>
          <a:noFill/>
          <a:ln w="38100">
            <a:solidFill>
              <a:srgbClr val="E825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9A91E-4BF5-9E4A-AD32-4A3282744795}"/>
              </a:ext>
            </a:extLst>
          </p:cNvPr>
          <p:cNvSpPr txBox="1"/>
          <p:nvPr/>
        </p:nvSpPr>
        <p:spPr>
          <a:xfrm>
            <a:off x="4591090" y="2516084"/>
            <a:ext cx="27282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ill Sans MT" panose="020B0502020104020203" pitchFamily="34" charset="77"/>
              </a:rPr>
              <a:t>Legal equality</a:t>
            </a:r>
          </a:p>
          <a:p>
            <a:pPr algn="ctr"/>
            <a:r>
              <a:rPr lang="en-US" sz="2800" dirty="0">
                <a:latin typeface="Gill Sans MT" panose="020B0502020104020203" pitchFamily="34" charset="77"/>
              </a:rPr>
              <a:t>Right to work</a:t>
            </a:r>
          </a:p>
          <a:p>
            <a:pPr algn="ctr"/>
            <a:r>
              <a:rPr lang="en-US" sz="2800" dirty="0">
                <a:latin typeface="Gill Sans MT" panose="020B0502020104020203" pitchFamily="34" charset="77"/>
              </a:rPr>
              <a:t>Right to decide how to live, act, dress and behave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F0F6B-390D-D248-9C02-E92A7D1EBB57}"/>
              </a:ext>
            </a:extLst>
          </p:cNvPr>
          <p:cNvSpPr txBox="1"/>
          <p:nvPr/>
        </p:nvSpPr>
        <p:spPr>
          <a:xfrm>
            <a:off x="3768152" y="5803558"/>
            <a:ext cx="431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MT" panose="020B0502020104020203" pitchFamily="34" charset="77"/>
              </a:rPr>
              <a:t>SHARED</a:t>
            </a:r>
            <a:endParaRPr lang="en-GB" sz="2800" b="1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34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4063AB-EC37-2247-8012-2775728B3BC4}"/>
              </a:ext>
            </a:extLst>
          </p:cNvPr>
          <p:cNvSpPr/>
          <p:nvPr/>
        </p:nvSpPr>
        <p:spPr>
          <a:xfrm>
            <a:off x="527080" y="1448972"/>
            <a:ext cx="6703714" cy="4712677"/>
          </a:xfrm>
          <a:prstGeom prst="roundRect">
            <a:avLst>
              <a:gd name="adj" fmla="val 3533"/>
            </a:avLst>
          </a:prstGeom>
          <a:solidFill>
            <a:schemeClr val="bg1"/>
          </a:solidFill>
          <a:ln>
            <a:solidFill>
              <a:srgbClr val="E82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E0C6E5F4-1088-8A4C-9101-0E79370B0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582318"/>
              </p:ext>
            </p:extLst>
          </p:nvPr>
        </p:nvGraphicFramePr>
        <p:xfrm>
          <a:off x="527080" y="1448972"/>
          <a:ext cx="6703714" cy="4712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4085">
                  <a:extLst>
                    <a:ext uri="{9D8B030D-6E8A-4147-A177-3AD203B41FA5}">
                      <a16:colId xmlns:a16="http://schemas.microsoft.com/office/drawing/2014/main" val="2036281026"/>
                    </a:ext>
                  </a:extLst>
                </a:gridCol>
                <a:gridCol w="3369629">
                  <a:extLst>
                    <a:ext uri="{9D8B030D-6E8A-4147-A177-3AD203B41FA5}">
                      <a16:colId xmlns:a16="http://schemas.microsoft.com/office/drawing/2014/main" val="2445651784"/>
                    </a:ext>
                  </a:extLst>
                </a:gridCol>
              </a:tblGrid>
              <a:tr h="2110295"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There are many types of Muslim feminists. Some Muslim women call themselves feminists, some are liberal or radical feminists. Some are Islamic feminists. </a:t>
                      </a:r>
                      <a:endParaRPr lang="en-GB" sz="1800" b="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2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82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From an Islamic perspective, Western feminism reflects the concerns of women in secular societies.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Western feminism can be seen as limited. </a:t>
                      </a:r>
                      <a:endParaRPr lang="en-GB" sz="1800" b="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2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82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991872"/>
                  </a:ext>
                </a:extLst>
              </a:tr>
              <a:tr h="2602382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The Qur’an and Hadith can be interpreted in different ways, some privilege justice and fairness for women in a Muslim context.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Some interpretations promote equal  but different roles for the sexes. </a:t>
                      </a:r>
                      <a:endParaRPr lang="en-GB" sz="18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2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2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Some Western feminists see feminism and Islam as a contradiction.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Eg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, wearing the veil oppresses women.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77"/>
                        </a:rPr>
                        <a:t>However Muslim feminists argue that when they chose to wear the veil, they are exercising free will. </a:t>
                      </a:r>
                      <a:endParaRPr lang="en-GB" sz="18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2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82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05313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93309D-7863-EC4C-B14E-E0FF9C1D17C6}"/>
              </a:ext>
            </a:extLst>
          </p:cNvPr>
          <p:cNvSpPr txBox="1"/>
          <p:nvPr/>
        </p:nvSpPr>
        <p:spPr>
          <a:xfrm>
            <a:off x="7652591" y="1174558"/>
            <a:ext cx="412183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effectLst/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Writers like Saba Mahmood argue that Western feminists ignore the way many Muslim women are working out what it means to be a woman on their own terms. Western feminists is only one form of feminis</a:t>
            </a:r>
            <a:r>
              <a:rPr lang="en-GB" sz="1600" dirty="0">
                <a:latin typeface="Gill Sans MT" panose="020B050202010402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m.</a:t>
            </a:r>
            <a:endParaRPr lang="en-GB" sz="1600" dirty="0"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7F6BD3-7958-B94D-8889-AE6B9F0BB5B4}"/>
              </a:ext>
            </a:extLst>
          </p:cNvPr>
          <p:cNvSpPr txBox="1">
            <a:spLocks/>
          </p:cNvSpPr>
          <p:nvPr/>
        </p:nvSpPr>
        <p:spPr>
          <a:xfrm>
            <a:off x="417576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Gill Sans MT" panose="020B0502020104020203" pitchFamily="34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Muslim Feminism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F3ED2-8320-D621-CE7D-A1CED72E5F51}"/>
              </a:ext>
            </a:extLst>
          </p:cNvPr>
          <p:cNvSpPr txBox="1"/>
          <p:nvPr/>
        </p:nvSpPr>
        <p:spPr>
          <a:xfrm>
            <a:off x="7652590" y="2864339"/>
            <a:ext cx="3865641" cy="2954655"/>
          </a:xfrm>
          <a:prstGeom prst="rect">
            <a:avLst/>
          </a:prstGeom>
          <a:solidFill>
            <a:schemeClr val="bg2"/>
          </a:solidFill>
          <a:ln>
            <a:solidFill>
              <a:srgbClr val="E8258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Image search: Saba Mahmood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4734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A5A8-63B0-C644-BB29-9067D1FD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5" y="365125"/>
            <a:ext cx="11066605" cy="1325563"/>
          </a:xfrm>
        </p:spPr>
        <p:txBody>
          <a:bodyPr/>
          <a:lstStyle/>
          <a:p>
            <a:r>
              <a:rPr lang="en-US" dirty="0"/>
              <a:t>Comparing Western &amp; Muslim Feminism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422EE4-7424-BE4F-9E88-77AA2D017062}"/>
              </a:ext>
            </a:extLst>
          </p:cNvPr>
          <p:cNvSpPr/>
          <p:nvPr/>
        </p:nvSpPr>
        <p:spPr>
          <a:xfrm>
            <a:off x="451112" y="1825625"/>
            <a:ext cx="4077324" cy="3837457"/>
          </a:xfrm>
          <a:prstGeom prst="ellipse">
            <a:avLst/>
          </a:prstGeom>
          <a:noFill/>
          <a:ln w="38100">
            <a:solidFill>
              <a:srgbClr val="E825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A67FD-2D16-984C-AD2F-8064674FA945}"/>
              </a:ext>
            </a:extLst>
          </p:cNvPr>
          <p:cNvSpPr txBox="1"/>
          <p:nvPr/>
        </p:nvSpPr>
        <p:spPr>
          <a:xfrm>
            <a:off x="471722" y="5803558"/>
            <a:ext cx="431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MT" panose="020B0502020104020203" pitchFamily="34" charset="77"/>
              </a:rPr>
              <a:t>LIBERAL FEMINISM</a:t>
            </a:r>
            <a:endParaRPr lang="en-GB" sz="2800" b="1" dirty="0">
              <a:latin typeface="Gill Sans MT" panose="020B0502020104020203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C3E888-648A-6F41-87FF-283E7E85DE0E}"/>
              </a:ext>
            </a:extLst>
          </p:cNvPr>
          <p:cNvSpPr/>
          <p:nvPr/>
        </p:nvSpPr>
        <p:spPr>
          <a:xfrm>
            <a:off x="7406857" y="1720741"/>
            <a:ext cx="4077324" cy="3837457"/>
          </a:xfrm>
          <a:prstGeom prst="ellipse">
            <a:avLst/>
          </a:prstGeom>
          <a:noFill/>
          <a:ln w="38100">
            <a:solidFill>
              <a:srgbClr val="E825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D8551-D073-2A48-8E3F-A8D97A9C76E9}"/>
              </a:ext>
            </a:extLst>
          </p:cNvPr>
          <p:cNvSpPr txBox="1"/>
          <p:nvPr/>
        </p:nvSpPr>
        <p:spPr>
          <a:xfrm>
            <a:off x="7663566" y="5803558"/>
            <a:ext cx="431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MT" panose="020B0502020104020203" pitchFamily="34" charset="77"/>
              </a:rPr>
              <a:t>RADICAL FEMINISM</a:t>
            </a:r>
            <a:endParaRPr lang="en-GB" sz="2800" b="1" dirty="0">
              <a:latin typeface="Gill Sans MT" panose="020B050202010402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EA8EE3-0AD7-0E4B-AFC4-539DD0A5B6D4}"/>
              </a:ext>
            </a:extLst>
          </p:cNvPr>
          <p:cNvSpPr/>
          <p:nvPr/>
        </p:nvSpPr>
        <p:spPr>
          <a:xfrm>
            <a:off x="3888698" y="1808080"/>
            <a:ext cx="4077324" cy="3837457"/>
          </a:xfrm>
          <a:prstGeom prst="ellipse">
            <a:avLst/>
          </a:prstGeom>
          <a:noFill/>
          <a:ln w="38100">
            <a:solidFill>
              <a:srgbClr val="E825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F0F6B-390D-D248-9C02-E92A7D1EBB57}"/>
              </a:ext>
            </a:extLst>
          </p:cNvPr>
          <p:cNvSpPr txBox="1"/>
          <p:nvPr/>
        </p:nvSpPr>
        <p:spPr>
          <a:xfrm>
            <a:off x="3768152" y="5803558"/>
            <a:ext cx="431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MT" panose="020B0502020104020203" pitchFamily="34" charset="77"/>
              </a:rPr>
              <a:t>SHARED</a:t>
            </a:r>
            <a:endParaRPr lang="en-GB" sz="2800" b="1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86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E72686"/>
      </a:dk2>
      <a:lt2>
        <a:srgbClr val="E7E6E6"/>
      </a:lt2>
      <a:accent1>
        <a:srgbClr val="E72686"/>
      </a:accent1>
      <a:accent2>
        <a:srgbClr val="F39600"/>
      </a:accent2>
      <a:accent3>
        <a:srgbClr val="00E4EC"/>
      </a:accent3>
      <a:accent4>
        <a:srgbClr val="7F1FFF"/>
      </a:accent4>
      <a:accent5>
        <a:srgbClr val="B3EE45"/>
      </a:accent5>
      <a:accent6>
        <a:srgbClr val="1270FF"/>
      </a:accent6>
      <a:hlink>
        <a:srgbClr val="E72686"/>
      </a:hlink>
      <a:folHlink>
        <a:srgbClr val="E726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4" ma:contentTypeDescription="Create a new document." ma:contentTypeScope="" ma:versionID="91c7e43317cf3fe01dda806635ea97fb">
  <xsd:schema xmlns:xsd="http://www.w3.org/2001/XMLSchema" xmlns:xs="http://www.w3.org/2001/XMLSchema" xmlns:p="http://schemas.microsoft.com/office/2006/metadata/properties" xmlns:ns2="3daa3796-40a0-4fe0-acc9-e99f93d22791" xmlns:ns3="699b7773-a9c6-4390-9b00-6e425b8b77a1" targetNamespace="http://schemas.microsoft.com/office/2006/metadata/properties" ma:root="true" ma:fieldsID="7278492afea5bacf4ee71972057ea41a" ns2:_="" ns3:_="">
    <xsd:import namespace="3daa3796-40a0-4fe0-acc9-e99f93d22791"/>
    <xsd:import namespace="699b7773-a9c6-4390-9b00-6e425b8b7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73442f9-f3bd-4a47-a334-1d70acc40e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b7773-a9c6-4390-9b00-6e425b8b77a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f5af666-d48c-4617-8b6f-563a4d4922fd}" ma:internalName="TaxCatchAll" ma:showField="CatchAllData" ma:web="699b7773-a9c6-4390-9b00-6e425b8b7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59C7A1-ACF5-4410-A530-305627646C89}"/>
</file>

<file path=customXml/itemProps2.xml><?xml version="1.0" encoding="utf-8"?>
<ds:datastoreItem xmlns:ds="http://schemas.openxmlformats.org/officeDocument/2006/customXml" ds:itemID="{56A1D643-73BB-448E-8FA7-F4B9509201EE}"/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478</Words>
  <Application>Microsoft Office PowerPoint</Application>
  <PresentationFormat>Widescreen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Office Theme</vt:lpstr>
      <vt:lpstr>The Women’s Mosque Movement</vt:lpstr>
      <vt:lpstr>Women in the independence movement</vt:lpstr>
      <vt:lpstr>Female nationalists demonstrating in Cairo, 1919</vt:lpstr>
      <vt:lpstr>Women’s Mosque Movement</vt:lpstr>
      <vt:lpstr>What is Feminism?</vt:lpstr>
      <vt:lpstr>Western Feminism</vt:lpstr>
      <vt:lpstr>PowerPoint Presentation</vt:lpstr>
      <vt:lpstr>Comparing Western &amp; Muslim Feminism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Hancock</dc:creator>
  <cp:lastModifiedBy>Kate Christopher</cp:lastModifiedBy>
  <cp:revision>10</cp:revision>
  <dcterms:created xsi:type="dcterms:W3CDTF">2021-09-11T08:47:20Z</dcterms:created>
  <dcterms:modified xsi:type="dcterms:W3CDTF">2022-07-10T18:02:52Z</dcterms:modified>
</cp:coreProperties>
</file>