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397" r:id="rId5"/>
    <p:sldId id="401" r:id="rId6"/>
    <p:sldId id="369" r:id="rId7"/>
    <p:sldId id="368" r:id="rId8"/>
    <p:sldId id="370" r:id="rId9"/>
    <p:sldId id="374" r:id="rId10"/>
    <p:sldId id="371" r:id="rId11"/>
    <p:sldId id="372" r:id="rId12"/>
    <p:sldId id="400" r:id="rId13"/>
    <p:sldId id="373" r:id="rId14"/>
    <p:sldId id="375" r:id="rId1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C449BA-7171-6648-8583-A211EBF57684}" v="4" dt="2022-02-01T13:31:04.705"/>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286" autoAdjust="0"/>
  </p:normalViewPr>
  <p:slideViewPr>
    <p:cSldViewPr showGuides="1">
      <p:cViewPr varScale="1">
        <p:scale>
          <a:sx n="116" d="100"/>
          <a:sy n="116" d="100"/>
        </p:scale>
        <p:origin x="904" y="18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2/1/22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2/1/22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pixabay.com</a:t>
            </a:r>
            <a:r>
              <a:rPr lang="en-US"/>
              <a:t>/photos/bible-torah-writing-scroll-read-3524065/</a:t>
            </a:r>
          </a:p>
        </p:txBody>
      </p:sp>
      <p:sp>
        <p:nvSpPr>
          <p:cNvPr id="4" name="Slide Number Placeholder 3"/>
          <p:cNvSpPr>
            <a:spLocks noGrp="1"/>
          </p:cNvSpPr>
          <p:nvPr>
            <p:ph type="sldNum" sz="quarter" idx="5"/>
          </p:nvPr>
        </p:nvSpPr>
        <p:spPr/>
        <p:txBody>
          <a:bodyPr/>
          <a:lstStyle/>
          <a:p>
            <a:fld id="{B8796F01-7154-41E0-B48B-A6921757531A}" type="slidenum">
              <a:rPr lang="en-GB" smtClean="0"/>
              <a:pPr/>
              <a:t>2</a:t>
            </a:fld>
            <a:endParaRPr lang="en-GB"/>
          </a:p>
        </p:txBody>
      </p:sp>
    </p:spTree>
    <p:extLst>
      <p:ext uri="{BB962C8B-B14F-4D97-AF65-F5344CB8AC3E}">
        <p14:creationId xmlns:p14="http://schemas.microsoft.com/office/powerpoint/2010/main" val="4152002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2/1/22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2/1/22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2/1/22</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2/1/22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2/1/22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2/1/22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2/1/22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2/1/22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2/1/22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2/1/22</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5.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8" Type="http://schemas.openxmlformats.org/officeDocument/2006/relationships/hyperlink" Target="https://www.biblestudytools.com/commentaries/" TargetMode="External"/><Relationship Id="rId13"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hyperlink" Target="https://www.biblegateway.com/resources/commentaries/?source=1" TargetMode="External"/><Relationship Id="rId12" Type="http://schemas.openxmlformats.org/officeDocument/2006/relationships/hyperlink" Target="https://www.hisour.com/hermeneutics-49362/" TargetMode="Externa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https://www.philosophycat.org/post/hermeneutics-in-the-classroom" TargetMode="External"/><Relationship Id="rId11" Type="http://schemas.openxmlformats.org/officeDocument/2006/relationships/hyperlink" Target="https://www.bl.uk/sacred-texts/themes/sacred-texts" TargetMode="External"/><Relationship Id="rId5" Type="http://schemas.openxmlformats.org/officeDocument/2006/relationships/hyperlink" Target="https://bibleproject.com/" TargetMode="External"/><Relationship Id="rId10" Type="http://schemas.openxmlformats.org/officeDocument/2006/relationships/hyperlink" Target="http://www.rec.bne.catholic.edu.au/Pages/Theological-Background-Search.aspx" TargetMode="External"/><Relationship Id="rId4" Type="http://schemas.openxmlformats.org/officeDocument/2006/relationships/hyperlink" Target="https://blogs.canterbury.ac.uk/nicer/teachers-and-texts-report/" TargetMode="External"/><Relationship Id="rId9" Type="http://schemas.openxmlformats.org/officeDocument/2006/relationships/hyperlink" Target="http://www.quranexplorer.com/" TargetMode="External"/><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hyperlink" Target="https://www.canterbury.ac.uk/education/our-work/research-enterprise/national-institute-christian-education-research/docs/teachers-and-texts-the-practice-guide.pdf"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hyperlink" Target="https://www.philosophycat.org/post/hermeneutics-in-the-classroom" TargetMode="External"/><Relationship Id="rId3" Type="http://schemas.openxmlformats.org/officeDocument/2006/relationships/slideLayout" Target="../slideLayouts/slideLayout7.xml"/><Relationship Id="rId7" Type="http://schemas.openxmlformats.org/officeDocument/2006/relationships/image" Target="../media/image11.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bibleproject.com/explore/"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bibleproject.com/explore/video/psalm-14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84784"/>
            <a:ext cx="7008574" cy="3298825"/>
          </a:xfrm>
        </p:spPr>
        <p:txBody>
          <a:bodyPr/>
          <a:lstStyle/>
          <a:p>
            <a:r>
              <a:rPr lang="en-US" b="1" dirty="0"/>
              <a:t>Hermeneutics for RE</a:t>
            </a:r>
          </a:p>
        </p:txBody>
      </p:sp>
      <p:sp>
        <p:nvSpPr>
          <p:cNvPr id="3" name="Subtitle 2"/>
          <p:cNvSpPr>
            <a:spLocks noGrp="1"/>
          </p:cNvSpPr>
          <p:nvPr>
            <p:ph type="subTitle" idx="1"/>
          </p:nvPr>
        </p:nvSpPr>
        <p:spPr>
          <a:xfrm>
            <a:off x="4675706" y="5280719"/>
            <a:ext cx="7008574" cy="1244600"/>
          </a:xfrm>
        </p:spPr>
        <p:txBody>
          <a:bodyPr>
            <a:normAutofit fontScale="85000" lnSpcReduction="20000"/>
          </a:bodyPr>
          <a:lstStyle/>
          <a:p>
            <a:pPr algn="ctr"/>
            <a:r>
              <a:rPr lang="en-US" b="1" dirty="0"/>
              <a:t>Knowledge as Interpretation</a:t>
            </a:r>
          </a:p>
          <a:p>
            <a:endParaRPr lang="en-US" dirty="0"/>
          </a:p>
          <a:p>
            <a:r>
              <a:rPr lang="en-US" dirty="0"/>
              <a:t>Jennifer Jenkins, RE Facilitator for Coventry &amp; Warwickshire</a:t>
            </a:r>
          </a:p>
        </p:txBody>
      </p:sp>
      <p:pic>
        <p:nvPicPr>
          <p:cNvPr id="5" name="Picture 4" descr="A picture containing shape&#10;&#10;Description automatically generated">
            <a:extLst>
              <a:ext uri="{FF2B5EF4-FFF2-40B4-BE49-F238E27FC236}">
                <a16:creationId xmlns:a16="http://schemas.microsoft.com/office/drawing/2014/main" id="{4C56C085-8C73-4FD8-9F47-BF80C98ED45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18348" y="332681"/>
            <a:ext cx="4940143" cy="3592190"/>
          </a:xfrm>
          <a:prstGeom prst="rect">
            <a:avLst/>
          </a:prstGeom>
        </p:spPr>
      </p:pic>
    </p:spTree>
    <p:extLst>
      <p:ext uri="{BB962C8B-B14F-4D97-AF65-F5344CB8AC3E}">
        <p14:creationId xmlns:p14="http://schemas.microsoft.com/office/powerpoint/2010/main" val="162579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1AC1-9601-4966-A611-821D3321C5D1}"/>
              </a:ext>
            </a:extLst>
          </p:cNvPr>
          <p:cNvSpPr>
            <a:spLocks noGrp="1"/>
          </p:cNvSpPr>
          <p:nvPr>
            <p:ph type="title"/>
          </p:nvPr>
        </p:nvSpPr>
        <p:spPr>
          <a:xfrm>
            <a:off x="601098" y="702866"/>
            <a:ext cx="3408895" cy="1013536"/>
          </a:xfrm>
        </p:spPr>
        <p:txBody>
          <a:bodyPr vert="horz" lIns="91416" tIns="45708" rIns="91416" bIns="45708" rtlCol="0" anchor="b">
            <a:normAutofit/>
          </a:bodyPr>
          <a:lstStyle/>
          <a:p>
            <a:pPr>
              <a:lnSpc>
                <a:spcPct val="90000"/>
              </a:lnSpc>
            </a:pPr>
            <a:r>
              <a:rPr lang="en-US" sz="2199" b="1" dirty="0">
                <a:solidFill>
                  <a:srgbClr val="C00000"/>
                </a:solidFill>
              </a:rPr>
              <a:t>Practical Ways to Include Hermeneutics</a:t>
            </a:r>
          </a:p>
        </p:txBody>
      </p:sp>
      <p:sp>
        <p:nvSpPr>
          <p:cNvPr id="18" name="TextBox 17">
            <a:extLst>
              <a:ext uri="{FF2B5EF4-FFF2-40B4-BE49-F238E27FC236}">
                <a16:creationId xmlns:a16="http://schemas.microsoft.com/office/drawing/2014/main" id="{5D068DA5-3ABD-44BB-A759-35F2AAD0CFB8}"/>
              </a:ext>
            </a:extLst>
          </p:cNvPr>
          <p:cNvSpPr txBox="1"/>
          <p:nvPr/>
        </p:nvSpPr>
        <p:spPr>
          <a:xfrm>
            <a:off x="601098" y="1964549"/>
            <a:ext cx="3408894" cy="4035531"/>
          </a:xfrm>
          <a:prstGeom prst="rect">
            <a:avLst/>
          </a:prstGeom>
        </p:spPr>
        <p:txBody>
          <a:bodyPr vert="horz" lIns="91416" tIns="45708" rIns="91416" bIns="45708" rtlCol="0" anchor="ctr">
            <a:normAutofit/>
          </a:bodyPr>
          <a:lstStyle/>
          <a:p>
            <a:pPr>
              <a:spcBef>
                <a:spcPct val="20000"/>
              </a:spcBef>
              <a:spcAft>
                <a:spcPts val="600"/>
              </a:spcAft>
              <a:buClr>
                <a:schemeClr val="accent2"/>
              </a:buClr>
              <a:buSzPct val="92000"/>
              <a:buFont typeface="Wingdings 2" panose="05020102010507070707" pitchFamily="18" charset="2"/>
              <a:buChar char=""/>
            </a:pPr>
            <a:endParaRPr lang="en-US" sz="2399" dirty="0">
              <a:solidFill>
                <a:schemeClr val="bg1"/>
              </a:solidFill>
            </a:endParaRPr>
          </a:p>
          <a:p>
            <a:pPr>
              <a:spcBef>
                <a:spcPct val="20000"/>
              </a:spcBef>
              <a:spcAft>
                <a:spcPts val="600"/>
              </a:spcAft>
              <a:buClr>
                <a:schemeClr val="accent2"/>
              </a:buClr>
              <a:buSzPct val="92000"/>
              <a:buFont typeface="Wingdings 2" panose="05020102010507070707" pitchFamily="18" charset="2"/>
              <a:buChar char=""/>
            </a:pPr>
            <a:endParaRPr lang="en-US" sz="2399" dirty="0">
              <a:solidFill>
                <a:schemeClr val="bg1"/>
              </a:solidFill>
            </a:endParaRPr>
          </a:p>
          <a:p>
            <a:pPr>
              <a:spcBef>
                <a:spcPct val="20000"/>
              </a:spcBef>
              <a:spcAft>
                <a:spcPts val="600"/>
              </a:spcAft>
              <a:buClr>
                <a:schemeClr val="accent2"/>
              </a:buClr>
              <a:buSzPct val="92000"/>
              <a:buFont typeface="Wingdings 2" panose="05020102010507070707" pitchFamily="18" charset="2"/>
              <a:buChar char=""/>
            </a:pPr>
            <a:endParaRPr lang="en-US" sz="2399" dirty="0">
              <a:solidFill>
                <a:schemeClr val="bg1"/>
              </a:solidFill>
            </a:endParaRPr>
          </a:p>
          <a:p>
            <a:pPr>
              <a:spcBef>
                <a:spcPct val="20000"/>
              </a:spcBef>
              <a:spcAft>
                <a:spcPts val="600"/>
              </a:spcAft>
              <a:buClr>
                <a:schemeClr val="accent2"/>
              </a:buClr>
              <a:buSzPct val="92000"/>
              <a:buFont typeface="Wingdings 2" panose="05020102010507070707" pitchFamily="18" charset="2"/>
              <a:buChar char=""/>
            </a:pPr>
            <a:endParaRPr lang="en-US" sz="2399" dirty="0">
              <a:solidFill>
                <a:schemeClr val="bg1"/>
              </a:solidFill>
            </a:endParaRPr>
          </a:p>
          <a:p>
            <a:pPr>
              <a:spcBef>
                <a:spcPct val="20000"/>
              </a:spcBef>
              <a:spcAft>
                <a:spcPts val="600"/>
              </a:spcAft>
              <a:buClr>
                <a:schemeClr val="accent2"/>
              </a:buClr>
              <a:buSzPct val="92000"/>
              <a:buFont typeface="Wingdings 2" panose="05020102010507070707" pitchFamily="18" charset="2"/>
              <a:buChar char=""/>
            </a:pPr>
            <a:endParaRPr lang="en-US" sz="2399" dirty="0">
              <a:solidFill>
                <a:schemeClr val="bg1"/>
              </a:solidFill>
            </a:endParaRPr>
          </a:p>
          <a:p>
            <a:pPr>
              <a:spcBef>
                <a:spcPct val="20000"/>
              </a:spcBef>
              <a:spcAft>
                <a:spcPts val="600"/>
              </a:spcAft>
              <a:buClr>
                <a:schemeClr val="accent2"/>
              </a:buClr>
              <a:buSzPct val="92000"/>
              <a:buFont typeface="Wingdings 2" panose="05020102010507070707" pitchFamily="18" charset="2"/>
              <a:buChar char=""/>
            </a:pPr>
            <a:r>
              <a:rPr lang="en-US" sz="1999" dirty="0">
                <a:solidFill>
                  <a:srgbClr val="C00000"/>
                </a:solidFill>
              </a:rPr>
              <a:t> Jewish Torah exegesis focusing on multiple interpretations</a:t>
            </a:r>
            <a:endParaRPr lang="en-US" sz="2399" dirty="0">
              <a:solidFill>
                <a:srgbClr val="C00000"/>
              </a:solidFill>
            </a:endParaRPr>
          </a:p>
        </p:txBody>
      </p:sp>
      <p:pic>
        <p:nvPicPr>
          <p:cNvPr id="4" name="Picture 3" descr="Text&#10;&#10;Description automatically generated">
            <a:extLst>
              <a:ext uri="{FF2B5EF4-FFF2-40B4-BE49-F238E27FC236}">
                <a16:creationId xmlns:a16="http://schemas.microsoft.com/office/drawing/2014/main" id="{3FE366F4-BC65-4F7E-9D2C-58282AAAC9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261" y="2240050"/>
            <a:ext cx="3684812" cy="2118766"/>
          </a:xfrm>
          <a:prstGeom prst="rect">
            <a:avLst/>
          </a:prstGeom>
        </p:spPr>
      </p:pic>
      <p:sp>
        <p:nvSpPr>
          <p:cNvPr id="6" name="Rectangle 5">
            <a:extLst>
              <a:ext uri="{FF2B5EF4-FFF2-40B4-BE49-F238E27FC236}">
                <a16:creationId xmlns:a16="http://schemas.microsoft.com/office/drawing/2014/main" id="{5823D7CE-6D7F-4605-AE55-85960C0250F6}"/>
              </a:ext>
            </a:extLst>
          </p:cNvPr>
          <p:cNvSpPr/>
          <p:nvPr/>
        </p:nvSpPr>
        <p:spPr>
          <a:xfrm>
            <a:off x="4992847" y="702866"/>
            <a:ext cx="6853689" cy="4708725"/>
          </a:xfrm>
          <a:prstGeom prst="rect">
            <a:avLst/>
          </a:prstGeom>
        </p:spPr>
        <p:txBody>
          <a:bodyPr wrap="square">
            <a:spAutoFit/>
          </a:bodyPr>
          <a:lstStyle/>
          <a:p>
            <a:r>
              <a:rPr lang="en-GB" sz="2100" b="1" dirty="0" err="1">
                <a:solidFill>
                  <a:srgbClr val="0000FF"/>
                </a:solidFill>
                <a:latin typeface="+mj-lt"/>
              </a:rPr>
              <a:t>P</a:t>
            </a:r>
            <a:r>
              <a:rPr lang="en-GB" sz="2100" dirty="0" err="1">
                <a:solidFill>
                  <a:srgbClr val="0000FF"/>
                </a:solidFill>
                <a:latin typeface="+mj-lt"/>
              </a:rPr>
              <a:t>esh</a:t>
            </a:r>
            <a:r>
              <a:rPr lang="en-GB" sz="2100" b="1" dirty="0" err="1">
                <a:solidFill>
                  <a:srgbClr val="0000FF"/>
                </a:solidFill>
                <a:latin typeface="+mj-lt"/>
              </a:rPr>
              <a:t>a</a:t>
            </a:r>
            <a:r>
              <a:rPr lang="en-GB" sz="2100" dirty="0" err="1">
                <a:solidFill>
                  <a:srgbClr val="0000FF"/>
                </a:solidFill>
                <a:latin typeface="+mj-lt"/>
              </a:rPr>
              <a:t>t</a:t>
            </a:r>
            <a:r>
              <a:rPr lang="en-GB" sz="2100" dirty="0">
                <a:solidFill>
                  <a:srgbClr val="0000FF"/>
                </a:solidFill>
                <a:latin typeface="+mj-lt"/>
              </a:rPr>
              <a:t> </a:t>
            </a:r>
            <a:r>
              <a:rPr lang="en-GB" sz="2100" dirty="0">
                <a:solidFill>
                  <a:srgbClr val="000000"/>
                </a:solidFill>
                <a:latin typeface="+mj-lt"/>
              </a:rPr>
              <a:t>(" — )</a:t>
            </a:r>
            <a:r>
              <a:rPr lang="he-IL" sz="2100" dirty="0">
                <a:solidFill>
                  <a:srgbClr val="000000"/>
                </a:solidFill>
                <a:latin typeface="+mj-lt"/>
              </a:rPr>
              <a:t>פְּ שָׁ ט</a:t>
            </a:r>
            <a:r>
              <a:rPr lang="en-GB" sz="2100" dirty="0">
                <a:solidFill>
                  <a:srgbClr val="000000"/>
                </a:solidFill>
                <a:latin typeface="+mj-lt"/>
              </a:rPr>
              <a:t>plain" ("simple") or the direct meaning.</a:t>
            </a:r>
            <a:br>
              <a:rPr lang="en-GB" sz="2100" dirty="0">
                <a:solidFill>
                  <a:srgbClr val="000000"/>
                </a:solidFill>
                <a:latin typeface="+mj-lt"/>
              </a:rPr>
            </a:br>
            <a:r>
              <a:rPr lang="en-GB" sz="2100" b="1" dirty="0">
                <a:solidFill>
                  <a:srgbClr val="0000FF"/>
                </a:solidFill>
                <a:latin typeface="+mj-lt"/>
              </a:rPr>
              <a:t>R</a:t>
            </a:r>
            <a:r>
              <a:rPr lang="en-GB" sz="2100" dirty="0">
                <a:solidFill>
                  <a:srgbClr val="0000FF"/>
                </a:solidFill>
                <a:latin typeface="+mj-lt"/>
              </a:rPr>
              <a:t>emez </a:t>
            </a:r>
            <a:r>
              <a:rPr lang="en-GB" sz="2100" dirty="0">
                <a:solidFill>
                  <a:srgbClr val="000000"/>
                </a:solidFill>
                <a:latin typeface="+mj-lt"/>
              </a:rPr>
              <a:t>(" — )</a:t>
            </a:r>
            <a:r>
              <a:rPr lang="he-IL" sz="2100" dirty="0">
                <a:solidFill>
                  <a:srgbClr val="000000"/>
                </a:solidFill>
                <a:latin typeface="+mj-lt"/>
              </a:rPr>
              <a:t>רֶ מֶ ז</a:t>
            </a:r>
            <a:r>
              <a:rPr lang="en-GB" sz="2100" dirty="0">
                <a:solidFill>
                  <a:srgbClr val="000000"/>
                </a:solidFill>
                <a:latin typeface="+mj-lt"/>
              </a:rPr>
              <a:t>hints" or the deep (allegoric: hidden or symbolic) meaning beyond just the literal sense.</a:t>
            </a:r>
            <a:br>
              <a:rPr lang="en-GB" sz="2100" dirty="0">
                <a:solidFill>
                  <a:srgbClr val="000000"/>
                </a:solidFill>
                <a:latin typeface="+mj-lt"/>
              </a:rPr>
            </a:br>
            <a:r>
              <a:rPr lang="en-GB" sz="2100" b="1" dirty="0" err="1">
                <a:solidFill>
                  <a:srgbClr val="0000FF"/>
                </a:solidFill>
                <a:latin typeface="+mj-lt"/>
              </a:rPr>
              <a:t>De</a:t>
            </a:r>
            <a:r>
              <a:rPr lang="en-GB" sz="2100" dirty="0" err="1">
                <a:solidFill>
                  <a:srgbClr val="0000FF"/>
                </a:solidFill>
                <a:latin typeface="+mj-lt"/>
              </a:rPr>
              <a:t>rash</a:t>
            </a:r>
            <a:r>
              <a:rPr lang="en-GB" sz="2100" dirty="0">
                <a:solidFill>
                  <a:srgbClr val="0000FF"/>
                </a:solidFill>
                <a:latin typeface="+mj-lt"/>
              </a:rPr>
              <a:t> </a:t>
            </a:r>
            <a:r>
              <a:rPr lang="en-GB" sz="2100" dirty="0">
                <a:solidFill>
                  <a:srgbClr val="000000"/>
                </a:solidFill>
                <a:latin typeface="+mj-lt"/>
              </a:rPr>
              <a:t>( — )</a:t>
            </a:r>
            <a:r>
              <a:rPr lang="he-IL" sz="2100" dirty="0">
                <a:solidFill>
                  <a:srgbClr val="000000"/>
                </a:solidFill>
                <a:latin typeface="+mj-lt"/>
              </a:rPr>
              <a:t>דְּ רַ ש</a:t>
            </a:r>
            <a:r>
              <a:rPr lang="en-GB" sz="2100" dirty="0">
                <a:solidFill>
                  <a:srgbClr val="000000"/>
                </a:solidFill>
                <a:latin typeface="+mj-lt"/>
              </a:rPr>
              <a:t>from Hebrew </a:t>
            </a:r>
            <a:r>
              <a:rPr lang="en-GB" sz="2100" i="1" dirty="0" err="1">
                <a:solidFill>
                  <a:srgbClr val="000000"/>
                </a:solidFill>
                <a:latin typeface="+mj-lt"/>
              </a:rPr>
              <a:t>darash</a:t>
            </a:r>
            <a:r>
              <a:rPr lang="en-GB" sz="2100" dirty="0">
                <a:solidFill>
                  <a:srgbClr val="000000"/>
                </a:solidFill>
                <a:latin typeface="+mj-lt"/>
              </a:rPr>
              <a:t>: "inquire" ("seek") — the comparative (</a:t>
            </a:r>
            <a:r>
              <a:rPr lang="en-GB" sz="2100" dirty="0" err="1">
                <a:solidFill>
                  <a:srgbClr val="000000"/>
                </a:solidFill>
                <a:latin typeface="+mj-lt"/>
              </a:rPr>
              <a:t>midrashic</a:t>
            </a:r>
            <a:r>
              <a:rPr lang="en-GB" sz="2100" dirty="0">
                <a:solidFill>
                  <a:srgbClr val="000000"/>
                </a:solidFill>
                <a:latin typeface="+mj-lt"/>
              </a:rPr>
              <a:t>) meaning, as given through similar occurrences.</a:t>
            </a:r>
            <a:br>
              <a:rPr lang="en-GB" sz="2100" dirty="0">
                <a:solidFill>
                  <a:srgbClr val="000000"/>
                </a:solidFill>
                <a:latin typeface="+mj-lt"/>
              </a:rPr>
            </a:br>
            <a:r>
              <a:rPr lang="en-GB" sz="2100" b="1" dirty="0">
                <a:solidFill>
                  <a:srgbClr val="0000FF"/>
                </a:solidFill>
                <a:latin typeface="+mj-lt"/>
              </a:rPr>
              <a:t>S</a:t>
            </a:r>
            <a:r>
              <a:rPr lang="en-GB" sz="2100" dirty="0">
                <a:solidFill>
                  <a:srgbClr val="0000FF"/>
                </a:solidFill>
                <a:latin typeface="+mj-lt"/>
              </a:rPr>
              <a:t>od </a:t>
            </a:r>
            <a:r>
              <a:rPr lang="en-GB" sz="2100" dirty="0">
                <a:solidFill>
                  <a:srgbClr val="000000"/>
                </a:solidFill>
                <a:latin typeface="+mj-lt"/>
              </a:rPr>
              <a:t>(( )</a:t>
            </a:r>
            <a:r>
              <a:rPr lang="he-IL" sz="2100" dirty="0">
                <a:solidFill>
                  <a:srgbClr val="000000"/>
                </a:solidFill>
                <a:latin typeface="+mj-lt"/>
              </a:rPr>
              <a:t>סוֹד</a:t>
            </a:r>
            <a:r>
              <a:rPr lang="en-GB" sz="2100" dirty="0">
                <a:solidFill>
                  <a:srgbClr val="000000"/>
                </a:solidFill>
                <a:latin typeface="+mj-lt"/>
              </a:rPr>
              <a:t>pronounced with a long O as in 'bone') — "secret“ ("mystery") or the esoteric/mystical meaning, as given through inspiration or revelation.</a:t>
            </a:r>
            <a:r>
              <a:rPr lang="en-GB" sz="2100" dirty="0">
                <a:latin typeface="+mj-lt"/>
              </a:rPr>
              <a:t> </a:t>
            </a:r>
          </a:p>
          <a:p>
            <a:endParaRPr lang="en-GB" sz="2100" dirty="0">
              <a:latin typeface="+mj-lt"/>
            </a:endParaRPr>
          </a:p>
          <a:p>
            <a:br>
              <a:rPr lang="en-GB" sz="2399" dirty="0"/>
            </a:br>
            <a:endParaRPr lang="en-GB" sz="2399" dirty="0"/>
          </a:p>
        </p:txBody>
      </p:sp>
      <p:sp>
        <p:nvSpPr>
          <p:cNvPr id="3" name="TextBox 2">
            <a:extLst>
              <a:ext uri="{FF2B5EF4-FFF2-40B4-BE49-F238E27FC236}">
                <a16:creationId xmlns:a16="http://schemas.microsoft.com/office/drawing/2014/main" id="{376A7911-1BAE-451D-B691-5DA1779BDA1B}"/>
              </a:ext>
            </a:extLst>
          </p:cNvPr>
          <p:cNvSpPr txBox="1"/>
          <p:nvPr/>
        </p:nvSpPr>
        <p:spPr>
          <a:xfrm>
            <a:off x="442262" y="6000080"/>
            <a:ext cx="3684811" cy="646331"/>
          </a:xfrm>
          <a:prstGeom prst="rect">
            <a:avLst/>
          </a:prstGeom>
          <a:solidFill>
            <a:schemeClr val="accent3">
              <a:lumMod val="60000"/>
              <a:lumOff val="40000"/>
            </a:schemeClr>
          </a:solidFill>
          <a:ln>
            <a:solidFill>
              <a:schemeClr val="accent3">
                <a:lumMod val="60000"/>
                <a:lumOff val="40000"/>
              </a:schemeClr>
            </a:solidFill>
          </a:ln>
        </p:spPr>
        <p:txBody>
          <a:bodyPr wrap="square" rtlCol="0">
            <a:spAutoFit/>
          </a:bodyPr>
          <a:lstStyle/>
          <a:p>
            <a:pPr algn="ctr"/>
            <a:r>
              <a:rPr lang="en-GB" sz="1800" dirty="0"/>
              <a:t>See Jacob &amp; Esau resource from Coventry Cathedral</a:t>
            </a:r>
          </a:p>
        </p:txBody>
      </p:sp>
      <p:sp>
        <p:nvSpPr>
          <p:cNvPr id="5" name="TextBox 4">
            <a:extLst>
              <a:ext uri="{FF2B5EF4-FFF2-40B4-BE49-F238E27FC236}">
                <a16:creationId xmlns:a16="http://schemas.microsoft.com/office/drawing/2014/main" id="{070B42AD-3921-469F-A49C-4939C684420E}"/>
              </a:ext>
            </a:extLst>
          </p:cNvPr>
          <p:cNvSpPr txBox="1"/>
          <p:nvPr/>
        </p:nvSpPr>
        <p:spPr>
          <a:xfrm>
            <a:off x="5005776" y="4788962"/>
            <a:ext cx="6840760" cy="1015663"/>
          </a:xfrm>
          <a:prstGeom prst="rect">
            <a:avLst/>
          </a:prstGeom>
          <a:solidFill>
            <a:schemeClr val="accent4">
              <a:lumMod val="60000"/>
              <a:lumOff val="40000"/>
            </a:schemeClr>
          </a:solidFill>
          <a:ln>
            <a:solidFill>
              <a:schemeClr val="accent4">
                <a:lumMod val="60000"/>
                <a:lumOff val="40000"/>
              </a:schemeClr>
            </a:solidFill>
          </a:ln>
        </p:spPr>
        <p:txBody>
          <a:bodyPr wrap="square" rtlCol="0">
            <a:spAutoFit/>
          </a:bodyPr>
          <a:lstStyle/>
          <a:p>
            <a:r>
              <a:rPr lang="en-GB" sz="2000" dirty="0"/>
              <a:t>Discuss: Can anyone access a sacred text in this way? How would a Jewish faith community approach the Torah compared to a Christian or a Muslim?</a:t>
            </a:r>
          </a:p>
        </p:txBody>
      </p:sp>
      <p:pic>
        <p:nvPicPr>
          <p:cNvPr id="7" name="Recorded Sound">
            <a:hlinkClick r:id="" action="ppaction://media"/>
            <a:extLst>
              <a:ext uri="{FF2B5EF4-FFF2-40B4-BE49-F238E27FC236}">
                <a16:creationId xmlns:a16="http://schemas.microsoft.com/office/drawing/2014/main" id="{AD9A6BAF-1B4C-4075-AA84-83C6F1FAC0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76335" y="5296793"/>
            <a:ext cx="487362" cy="487363"/>
          </a:xfrm>
          <a:prstGeom prst="rect">
            <a:avLst/>
          </a:prstGeom>
        </p:spPr>
      </p:pic>
    </p:spTree>
    <p:extLst>
      <p:ext uri="{BB962C8B-B14F-4D97-AF65-F5344CB8AC3E}">
        <p14:creationId xmlns:p14="http://schemas.microsoft.com/office/powerpoint/2010/main" val="117610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2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8180-30E1-4939-960F-C0F0278C97E8}"/>
              </a:ext>
            </a:extLst>
          </p:cNvPr>
          <p:cNvSpPr>
            <a:spLocks noGrp="1"/>
          </p:cNvSpPr>
          <p:nvPr>
            <p:ph type="title"/>
          </p:nvPr>
        </p:nvSpPr>
        <p:spPr>
          <a:xfrm>
            <a:off x="8110636" y="4653136"/>
            <a:ext cx="3672408" cy="2085326"/>
          </a:xfrm>
        </p:spPr>
        <p:txBody>
          <a:bodyPr vert="horz" lIns="91416" tIns="45708" rIns="91416" bIns="45708" rtlCol="0" anchor="b">
            <a:normAutofit fontScale="90000"/>
          </a:bodyPr>
          <a:lstStyle/>
          <a:p>
            <a:pPr algn="ctr">
              <a:lnSpc>
                <a:spcPct val="90000"/>
              </a:lnSpc>
            </a:pPr>
            <a:br>
              <a:rPr lang="en-US" sz="1799" dirty="0">
                <a:solidFill>
                  <a:srgbClr val="FFFFFF"/>
                </a:solidFill>
              </a:rPr>
            </a:br>
            <a:br>
              <a:rPr lang="en-US" sz="1799" dirty="0">
                <a:solidFill>
                  <a:srgbClr val="FFFFFF"/>
                </a:solidFill>
              </a:rPr>
            </a:br>
            <a:r>
              <a:rPr lang="en-US" sz="1799" b="1" u="sng" dirty="0"/>
              <a:t>Top Resources</a:t>
            </a:r>
            <a:r>
              <a:rPr lang="en-US" sz="1799" b="1" dirty="0"/>
              <a:t>:</a:t>
            </a:r>
            <a:br>
              <a:rPr lang="en-US" sz="1799" b="1" dirty="0"/>
            </a:br>
            <a:br>
              <a:rPr lang="en-US" sz="1799" dirty="0">
                <a:solidFill>
                  <a:srgbClr val="FFFFFF"/>
                </a:solidFill>
              </a:rPr>
            </a:br>
            <a:r>
              <a:rPr lang="en-GB" sz="1799" dirty="0">
                <a:hlinkClick r:id="rId4">
                  <a:extLst>
                    <a:ext uri="{A12FA001-AC4F-418D-AE19-62706E023703}">
                      <ahyp:hlinkClr xmlns:ahyp="http://schemas.microsoft.com/office/drawing/2018/hyperlinkcolor" val="tx"/>
                    </a:ext>
                  </a:extLst>
                </a:hlinkClick>
              </a:rPr>
              <a:t>https://blogs.canterbury.ac.uk/nicer/teachers-and-texts-report/</a:t>
            </a:r>
            <a:r>
              <a:rPr lang="en-GB" sz="1799" dirty="0"/>
              <a:t> </a:t>
            </a:r>
            <a:br>
              <a:rPr lang="en-US" sz="1799" dirty="0">
                <a:solidFill>
                  <a:srgbClr val="FFFFFF"/>
                </a:solidFill>
              </a:rPr>
            </a:br>
            <a:br>
              <a:rPr lang="en-US" sz="1799" dirty="0">
                <a:solidFill>
                  <a:srgbClr val="FFFFFF"/>
                </a:solidFill>
              </a:rPr>
            </a:br>
            <a:r>
              <a:rPr lang="en-US" sz="1799" dirty="0">
                <a:hlinkClick r:id="rId5">
                  <a:extLst>
                    <a:ext uri="{A12FA001-AC4F-418D-AE19-62706E023703}">
                      <ahyp:hlinkClr xmlns:ahyp="http://schemas.microsoft.com/office/drawing/2018/hyperlinkcolor" val="tx"/>
                    </a:ext>
                  </a:extLst>
                </a:hlinkClick>
              </a:rPr>
              <a:t>https://bibleproject.com/</a:t>
            </a:r>
            <a:r>
              <a:rPr lang="en-US" sz="1799" dirty="0"/>
              <a:t> </a:t>
            </a:r>
            <a:br>
              <a:rPr lang="en-US" sz="1799" dirty="0">
                <a:solidFill>
                  <a:srgbClr val="FFFFFF"/>
                </a:solidFill>
              </a:rPr>
            </a:br>
            <a:br>
              <a:rPr lang="en-US" sz="1799" dirty="0">
                <a:solidFill>
                  <a:srgbClr val="FFFFFF"/>
                </a:solidFill>
              </a:rPr>
            </a:br>
            <a:r>
              <a:rPr lang="en-US" sz="1799" dirty="0">
                <a:hlinkClick r:id="rId6">
                  <a:extLst>
                    <a:ext uri="{A12FA001-AC4F-418D-AE19-62706E023703}">
                      <ahyp:hlinkClr xmlns:ahyp="http://schemas.microsoft.com/office/drawing/2018/hyperlinkcolor" val="tx"/>
                    </a:ext>
                  </a:extLst>
                </a:hlinkClick>
              </a:rPr>
              <a:t>https://www.philosophycat.org/post/hermeneutics-in-the-classroom</a:t>
            </a:r>
            <a:r>
              <a:rPr lang="en-US" sz="1799" dirty="0"/>
              <a:t> </a:t>
            </a:r>
            <a:br>
              <a:rPr lang="en-US" sz="1799" dirty="0"/>
            </a:br>
            <a:br>
              <a:rPr lang="en-US" sz="1799" dirty="0"/>
            </a:br>
            <a:r>
              <a:rPr lang="en-US" sz="1799" dirty="0">
                <a:hlinkClick r:id="rId7">
                  <a:extLst>
                    <a:ext uri="{A12FA001-AC4F-418D-AE19-62706E023703}">
                      <ahyp:hlinkClr xmlns:ahyp="http://schemas.microsoft.com/office/drawing/2018/hyperlinkcolor" val="tx"/>
                    </a:ext>
                  </a:extLst>
                </a:hlinkClick>
              </a:rPr>
              <a:t>https://www.biblegateway.com/resources/commentaries/?source=1</a:t>
            </a:r>
            <a:r>
              <a:rPr lang="en-US" sz="1799" dirty="0"/>
              <a:t> </a:t>
            </a:r>
            <a:br>
              <a:rPr lang="en-US" sz="1799" dirty="0"/>
            </a:br>
            <a:br>
              <a:rPr lang="en-US" sz="1799" dirty="0"/>
            </a:br>
            <a:r>
              <a:rPr lang="en-US" sz="1799" dirty="0">
                <a:hlinkClick r:id="rId8">
                  <a:extLst>
                    <a:ext uri="{A12FA001-AC4F-418D-AE19-62706E023703}">
                      <ahyp:hlinkClr xmlns:ahyp="http://schemas.microsoft.com/office/drawing/2018/hyperlinkcolor" val="tx"/>
                    </a:ext>
                  </a:extLst>
                </a:hlinkClick>
              </a:rPr>
              <a:t>https://www.biblestudytools.com/commentaries/</a:t>
            </a:r>
            <a:r>
              <a:rPr lang="en-US" sz="1799" dirty="0"/>
              <a:t> </a:t>
            </a:r>
            <a:br>
              <a:rPr lang="en-US" sz="1799" dirty="0"/>
            </a:br>
            <a:br>
              <a:rPr lang="en-US" sz="1799" dirty="0"/>
            </a:br>
            <a:r>
              <a:rPr lang="en-US" sz="1799" dirty="0">
                <a:hlinkClick r:id="rId9">
                  <a:extLst>
                    <a:ext uri="{A12FA001-AC4F-418D-AE19-62706E023703}">
                      <ahyp:hlinkClr xmlns:ahyp="http://schemas.microsoft.com/office/drawing/2018/hyperlinkcolor" val="tx"/>
                    </a:ext>
                  </a:extLst>
                </a:hlinkClick>
              </a:rPr>
              <a:t>http://www.quranexplorer.com/</a:t>
            </a:r>
            <a:r>
              <a:rPr lang="en-US" sz="1799" dirty="0"/>
              <a:t> </a:t>
            </a:r>
            <a:br>
              <a:rPr lang="en-US" sz="1799" dirty="0"/>
            </a:br>
            <a:br>
              <a:rPr lang="en-US" sz="1799" dirty="0"/>
            </a:br>
            <a:r>
              <a:rPr lang="en-US" sz="1799" dirty="0">
                <a:hlinkClick r:id="rId10"/>
              </a:rPr>
              <a:t>http://www.rec.bne.catholic.edu.au/Pages/Theological-Background-Search.aspx</a:t>
            </a:r>
            <a:r>
              <a:rPr lang="en-US" sz="1799" dirty="0"/>
              <a:t> </a:t>
            </a:r>
            <a:br>
              <a:rPr lang="en-US" sz="1799" dirty="0"/>
            </a:br>
            <a:br>
              <a:rPr lang="en-US" sz="1799" dirty="0"/>
            </a:br>
            <a:r>
              <a:rPr lang="en-US" sz="1799" dirty="0">
                <a:hlinkClick r:id="rId11"/>
              </a:rPr>
              <a:t>https://www.bl.uk/sacred-texts/themes/sacred-texts</a:t>
            </a:r>
            <a:r>
              <a:rPr lang="en-US" sz="1799" dirty="0"/>
              <a:t> </a:t>
            </a:r>
            <a:br>
              <a:rPr lang="en-US" sz="1799" dirty="0"/>
            </a:br>
            <a:br>
              <a:rPr lang="en-US" sz="1799" dirty="0"/>
            </a:br>
            <a:r>
              <a:rPr lang="en-US" sz="1799" dirty="0">
                <a:hlinkClick r:id="rId12"/>
              </a:rPr>
              <a:t>https://www.hisour.com/hermeneutics-49362/</a:t>
            </a:r>
            <a:r>
              <a:rPr lang="en-US" sz="1799" dirty="0"/>
              <a:t> </a:t>
            </a:r>
            <a:br>
              <a:rPr lang="en-US" sz="2299" dirty="0">
                <a:solidFill>
                  <a:srgbClr val="FFFFFF"/>
                </a:solidFill>
              </a:rPr>
            </a:br>
            <a:endParaRPr lang="en-US" sz="2299" dirty="0">
              <a:solidFill>
                <a:srgbClr val="FFFFFF"/>
              </a:solidFill>
            </a:endParaRPr>
          </a:p>
        </p:txBody>
      </p:sp>
      <p:pic>
        <p:nvPicPr>
          <p:cNvPr id="7" name="Picture 6">
            <a:extLst>
              <a:ext uri="{FF2B5EF4-FFF2-40B4-BE49-F238E27FC236}">
                <a16:creationId xmlns:a16="http://schemas.microsoft.com/office/drawing/2014/main" id="{CF82E13B-77F0-4224-9CFA-8673CD4CC76B}"/>
              </a:ext>
            </a:extLst>
          </p:cNvPr>
          <p:cNvPicPr>
            <a:picLocks noChangeAspect="1"/>
          </p:cNvPicPr>
          <p:nvPr/>
        </p:nvPicPr>
        <p:blipFill>
          <a:blip r:embed="rId13"/>
          <a:stretch>
            <a:fillRect/>
          </a:stretch>
        </p:blipFill>
        <p:spPr>
          <a:xfrm>
            <a:off x="482474" y="758700"/>
            <a:ext cx="7444120" cy="5340601"/>
          </a:xfrm>
          <a:prstGeom prst="rect">
            <a:avLst/>
          </a:prstGeom>
        </p:spPr>
      </p:pic>
      <p:pic>
        <p:nvPicPr>
          <p:cNvPr id="3" name="Recorded Sound">
            <a:hlinkClick r:id="" action="ppaction://media"/>
            <a:extLst>
              <a:ext uri="{FF2B5EF4-FFF2-40B4-BE49-F238E27FC236}">
                <a16:creationId xmlns:a16="http://schemas.microsoft.com/office/drawing/2014/main" id="{E868DEA1-A91C-42FF-A986-125001506584}"/>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439232" y="6251099"/>
            <a:ext cx="487362" cy="487363"/>
          </a:xfrm>
          <a:prstGeom prst="rect">
            <a:avLst/>
          </a:prstGeom>
        </p:spPr>
      </p:pic>
    </p:spTree>
    <p:extLst>
      <p:ext uri="{BB962C8B-B14F-4D97-AF65-F5344CB8AC3E}">
        <p14:creationId xmlns:p14="http://schemas.microsoft.com/office/powerpoint/2010/main" val="326116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FD1DEC-9938-43EE-8C31-F6435B0149D9}"/>
              </a:ext>
            </a:extLst>
          </p:cNvPr>
          <p:cNvSpPr>
            <a:spLocks noGrp="1"/>
          </p:cNvSpPr>
          <p:nvPr>
            <p:ph type="title"/>
          </p:nvPr>
        </p:nvSpPr>
        <p:spPr/>
        <p:txBody>
          <a:bodyPr/>
          <a:lstStyle/>
          <a:p>
            <a:r>
              <a:rPr lang="en-GB" dirty="0"/>
              <a:t>Text-Based </a:t>
            </a:r>
            <a:r>
              <a:rPr lang="en-GB"/>
              <a:t>Approaches for RE</a:t>
            </a:r>
            <a:endParaRPr lang="en-GB" dirty="0"/>
          </a:p>
        </p:txBody>
      </p:sp>
      <p:sp>
        <p:nvSpPr>
          <p:cNvPr id="5" name="Text Placeholder 4">
            <a:extLst>
              <a:ext uri="{FF2B5EF4-FFF2-40B4-BE49-F238E27FC236}">
                <a16:creationId xmlns:a16="http://schemas.microsoft.com/office/drawing/2014/main" id="{EC19FAEC-A41D-4E6F-BD3F-094BB185281C}"/>
              </a:ext>
            </a:extLst>
          </p:cNvPr>
          <p:cNvSpPr>
            <a:spLocks noGrp="1"/>
          </p:cNvSpPr>
          <p:nvPr>
            <p:ph type="body" idx="1"/>
          </p:nvPr>
        </p:nvSpPr>
        <p:spPr/>
        <p:txBody>
          <a:bodyPr/>
          <a:lstStyle/>
          <a:p>
            <a:r>
              <a:rPr lang="en-GB" dirty="0"/>
              <a:t>Hermeneutics Part 3</a:t>
            </a:r>
          </a:p>
        </p:txBody>
      </p:sp>
      <p:pic>
        <p:nvPicPr>
          <p:cNvPr id="2" name="Recorded Sound">
            <a:hlinkClick r:id="" action="ppaction://media"/>
            <a:extLst>
              <a:ext uri="{FF2B5EF4-FFF2-40B4-BE49-F238E27FC236}">
                <a16:creationId xmlns:a16="http://schemas.microsoft.com/office/drawing/2014/main" id="{9AEBA691-A2BD-47C1-A793-917A6EA2F8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77482" y="5301208"/>
            <a:ext cx="487362" cy="487363"/>
          </a:xfrm>
          <a:prstGeom prst="rect">
            <a:avLst/>
          </a:prstGeom>
        </p:spPr>
      </p:pic>
      <p:pic>
        <p:nvPicPr>
          <p:cNvPr id="6" name="Picture 5">
            <a:extLst>
              <a:ext uri="{FF2B5EF4-FFF2-40B4-BE49-F238E27FC236}">
                <a16:creationId xmlns:a16="http://schemas.microsoft.com/office/drawing/2014/main" id="{D7D8D381-708E-3F4B-9EDA-445FD50C3BF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9836" y="548680"/>
            <a:ext cx="4032448" cy="3004569"/>
          </a:xfrm>
          <a:prstGeom prst="rect">
            <a:avLst/>
          </a:prstGeom>
        </p:spPr>
      </p:pic>
    </p:spTree>
    <p:extLst>
      <p:ext uri="{BB962C8B-B14F-4D97-AF65-F5344CB8AC3E}">
        <p14:creationId xmlns:p14="http://schemas.microsoft.com/office/powerpoint/2010/main" val="231131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1AC1-9601-4966-A611-821D3321C5D1}"/>
              </a:ext>
            </a:extLst>
          </p:cNvPr>
          <p:cNvSpPr>
            <a:spLocks noGrp="1"/>
          </p:cNvSpPr>
          <p:nvPr>
            <p:ph type="title"/>
          </p:nvPr>
        </p:nvSpPr>
        <p:spPr/>
        <p:txBody>
          <a:bodyPr/>
          <a:lstStyle/>
          <a:p>
            <a:r>
              <a:rPr lang="en-GB" dirty="0"/>
              <a:t>Practical Ways to Include Hermeneutics</a:t>
            </a:r>
          </a:p>
        </p:txBody>
      </p:sp>
      <p:grpSp>
        <p:nvGrpSpPr>
          <p:cNvPr id="5" name="Group 4">
            <a:extLst>
              <a:ext uri="{FF2B5EF4-FFF2-40B4-BE49-F238E27FC236}">
                <a16:creationId xmlns:a16="http://schemas.microsoft.com/office/drawing/2014/main" id="{AF176893-50A7-452D-A1BE-D594B3B1D563}"/>
              </a:ext>
            </a:extLst>
          </p:cNvPr>
          <p:cNvGrpSpPr/>
          <p:nvPr/>
        </p:nvGrpSpPr>
        <p:grpSpPr>
          <a:xfrm>
            <a:off x="6656241" y="2016101"/>
            <a:ext cx="3690960" cy="3955412"/>
            <a:chOff x="6657975" y="2015733"/>
            <a:chExt cx="3691921" cy="3956442"/>
          </a:xfrm>
        </p:grpSpPr>
        <p:sp>
          <p:nvSpPr>
            <p:cNvPr id="6" name="Rectangle 5">
              <a:extLst>
                <a:ext uri="{FF2B5EF4-FFF2-40B4-BE49-F238E27FC236}">
                  <a16:creationId xmlns:a16="http://schemas.microsoft.com/office/drawing/2014/main" id="{540A011B-4CA2-4E9A-B4BC-D01E33DC83BE}"/>
                </a:ext>
              </a:extLst>
            </p:cNvPr>
            <p:cNvSpPr/>
            <p:nvPr/>
          </p:nvSpPr>
          <p:spPr>
            <a:xfrm>
              <a:off x="6657975" y="2015733"/>
              <a:ext cx="3691921" cy="3956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p>
          </p:txBody>
        </p:sp>
        <p:sp>
          <p:nvSpPr>
            <p:cNvPr id="7" name="Rectangle 6">
              <a:extLst>
                <a:ext uri="{FF2B5EF4-FFF2-40B4-BE49-F238E27FC236}">
                  <a16:creationId xmlns:a16="http://schemas.microsoft.com/office/drawing/2014/main" id="{4FDC2D52-457D-4D69-8E41-9192EC6579DB}"/>
                </a:ext>
              </a:extLst>
            </p:cNvPr>
            <p:cNvSpPr/>
            <p:nvPr/>
          </p:nvSpPr>
          <p:spPr>
            <a:xfrm>
              <a:off x="7229474" y="2638424"/>
              <a:ext cx="2514601" cy="2667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dirty="0"/>
            </a:p>
            <a:p>
              <a:pPr algn="ctr"/>
              <a:endParaRPr lang="en-GB" sz="2399" dirty="0"/>
            </a:p>
            <a:p>
              <a:pPr algn="ctr"/>
              <a:endParaRPr lang="en-GB" sz="2399" dirty="0"/>
            </a:p>
            <a:p>
              <a:pPr algn="ctr"/>
              <a:endParaRPr lang="en-GB" sz="2399" dirty="0"/>
            </a:p>
          </p:txBody>
        </p:sp>
        <p:sp>
          <p:nvSpPr>
            <p:cNvPr id="8" name="Rectangle 7">
              <a:extLst>
                <a:ext uri="{FF2B5EF4-FFF2-40B4-BE49-F238E27FC236}">
                  <a16:creationId xmlns:a16="http://schemas.microsoft.com/office/drawing/2014/main" id="{2F16DD9D-357B-47F5-8E72-C1AE30E21C18}"/>
                </a:ext>
              </a:extLst>
            </p:cNvPr>
            <p:cNvSpPr/>
            <p:nvPr/>
          </p:nvSpPr>
          <p:spPr>
            <a:xfrm>
              <a:off x="7452367" y="3606702"/>
              <a:ext cx="2103135" cy="774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9" dirty="0">
                  <a:solidFill>
                    <a:schemeClr val="tx1"/>
                  </a:solidFill>
                </a:rPr>
                <a:t>5 Key Quotes</a:t>
              </a:r>
            </a:p>
          </p:txBody>
        </p:sp>
        <p:sp>
          <p:nvSpPr>
            <p:cNvPr id="9" name="TextBox 8">
              <a:extLst>
                <a:ext uri="{FF2B5EF4-FFF2-40B4-BE49-F238E27FC236}">
                  <a16:creationId xmlns:a16="http://schemas.microsoft.com/office/drawing/2014/main" id="{FF248F2D-9C19-4885-B8B8-184836CC6EBC}"/>
                </a:ext>
              </a:extLst>
            </p:cNvPr>
            <p:cNvSpPr txBox="1"/>
            <p:nvPr/>
          </p:nvSpPr>
          <p:spPr>
            <a:xfrm>
              <a:off x="7581899" y="2832975"/>
              <a:ext cx="1666875" cy="461537"/>
            </a:xfrm>
            <a:prstGeom prst="rect">
              <a:avLst/>
            </a:prstGeom>
            <a:noFill/>
          </p:spPr>
          <p:txBody>
            <a:bodyPr wrap="square" rtlCol="0">
              <a:spAutoFit/>
            </a:bodyPr>
            <a:lstStyle/>
            <a:p>
              <a:pPr algn="ctr"/>
              <a:r>
                <a:rPr lang="en-GB" sz="2399" dirty="0"/>
                <a:t>Story text</a:t>
              </a:r>
            </a:p>
          </p:txBody>
        </p:sp>
        <p:sp>
          <p:nvSpPr>
            <p:cNvPr id="10" name="TextBox 9">
              <a:extLst>
                <a:ext uri="{FF2B5EF4-FFF2-40B4-BE49-F238E27FC236}">
                  <a16:creationId xmlns:a16="http://schemas.microsoft.com/office/drawing/2014/main" id="{8A9A1907-C833-4E21-8993-B7AD32F1ADC3}"/>
                </a:ext>
              </a:extLst>
            </p:cNvPr>
            <p:cNvSpPr txBox="1"/>
            <p:nvPr/>
          </p:nvSpPr>
          <p:spPr>
            <a:xfrm>
              <a:off x="7581899" y="4658649"/>
              <a:ext cx="1666875" cy="461537"/>
            </a:xfrm>
            <a:prstGeom prst="rect">
              <a:avLst/>
            </a:prstGeom>
            <a:noFill/>
          </p:spPr>
          <p:txBody>
            <a:bodyPr wrap="square" rtlCol="0">
              <a:spAutoFit/>
            </a:bodyPr>
            <a:lstStyle/>
            <a:p>
              <a:pPr algn="ctr"/>
              <a:r>
                <a:rPr lang="en-GB" sz="2399" dirty="0"/>
                <a:t>Story text</a:t>
              </a:r>
            </a:p>
          </p:txBody>
        </p:sp>
      </p:grpSp>
      <p:sp>
        <p:nvSpPr>
          <p:cNvPr id="11" name="Rectangle: Rounded Corners 10">
            <a:extLst>
              <a:ext uri="{FF2B5EF4-FFF2-40B4-BE49-F238E27FC236}">
                <a16:creationId xmlns:a16="http://schemas.microsoft.com/office/drawing/2014/main" id="{CF397EE9-346D-4DF4-87AA-99D6E02CD284}"/>
              </a:ext>
            </a:extLst>
          </p:cNvPr>
          <p:cNvSpPr/>
          <p:nvPr/>
        </p:nvSpPr>
        <p:spPr>
          <a:xfrm>
            <a:off x="10503339" y="2016102"/>
            <a:ext cx="1495036" cy="2003295"/>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What it teaches about God, humanity, the world, both then and today</a:t>
            </a:r>
          </a:p>
        </p:txBody>
      </p:sp>
      <p:cxnSp>
        <p:nvCxnSpPr>
          <p:cNvPr id="13" name="Straight Arrow Connector 12">
            <a:extLst>
              <a:ext uri="{FF2B5EF4-FFF2-40B4-BE49-F238E27FC236}">
                <a16:creationId xmlns:a16="http://schemas.microsoft.com/office/drawing/2014/main" id="{BD3CB6D4-B745-4B1E-88F8-174776C15F02}"/>
              </a:ext>
            </a:extLst>
          </p:cNvPr>
          <p:cNvCxnSpPr>
            <a:stCxn id="11" idx="1"/>
          </p:cNvCxnSpPr>
          <p:nvPr/>
        </p:nvCxnSpPr>
        <p:spPr>
          <a:xfrm flipH="1">
            <a:off x="9553014" y="3017749"/>
            <a:ext cx="950325" cy="11305"/>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BB8C4C5-C412-461E-9641-1E6254EA3F0D}"/>
              </a:ext>
            </a:extLst>
          </p:cNvPr>
          <p:cNvSpPr txBox="1"/>
          <p:nvPr/>
        </p:nvSpPr>
        <p:spPr>
          <a:xfrm>
            <a:off x="842926" y="1747158"/>
            <a:ext cx="5701898" cy="5016758"/>
          </a:xfrm>
          <a:prstGeom prst="rect">
            <a:avLst/>
          </a:prstGeom>
          <a:noFill/>
        </p:spPr>
        <p:txBody>
          <a:bodyPr wrap="square" rtlCol="0">
            <a:spAutoFit/>
          </a:bodyPr>
          <a:lstStyle/>
          <a:p>
            <a:r>
              <a:rPr lang="en-GB" sz="2000" b="1" dirty="0"/>
              <a:t>Questions to ask when modelling good reading with pupils:</a:t>
            </a:r>
          </a:p>
          <a:p>
            <a:pPr marL="342900" indent="-342900">
              <a:buFont typeface="Arial" panose="020B0604020202020204" pitchFamily="34" charset="0"/>
              <a:buChar char="•"/>
            </a:pPr>
            <a:r>
              <a:rPr lang="en-GB" sz="2000" dirty="0"/>
              <a:t>What do I need to know to decode the meaning of these words?</a:t>
            </a:r>
          </a:p>
          <a:p>
            <a:pPr marL="342900" indent="-342900">
              <a:buFont typeface="Arial" panose="020B0604020202020204" pitchFamily="34" charset="0"/>
              <a:buChar char="•"/>
            </a:pPr>
            <a:r>
              <a:rPr lang="en-GB" sz="2000" dirty="0"/>
              <a:t>Who wrote this and why?</a:t>
            </a:r>
          </a:p>
          <a:p>
            <a:pPr marL="342900" indent="-342900">
              <a:buFont typeface="Arial" panose="020B0604020202020204" pitchFamily="34" charset="0"/>
              <a:buChar char="•"/>
            </a:pPr>
            <a:r>
              <a:rPr lang="en-GB" sz="2000" dirty="0"/>
              <a:t>Who did they write it for?</a:t>
            </a:r>
          </a:p>
          <a:p>
            <a:pPr marL="342900" indent="-342900">
              <a:buFont typeface="Arial" panose="020B0604020202020204" pitchFamily="34" charset="0"/>
              <a:buChar char="•"/>
            </a:pPr>
            <a:r>
              <a:rPr lang="en-GB" sz="2000" dirty="0"/>
              <a:t>What is the historical-social setting (era, geographical location, politics, society) for this text?</a:t>
            </a:r>
          </a:p>
          <a:p>
            <a:pPr marL="342900" indent="-342900">
              <a:buFont typeface="Arial" panose="020B0604020202020204" pitchFamily="34" charset="0"/>
              <a:buChar char="•"/>
            </a:pPr>
            <a:r>
              <a:rPr lang="en-GB" sz="2000" dirty="0"/>
              <a:t>How was this text regarded in the early Christian world?</a:t>
            </a:r>
          </a:p>
          <a:p>
            <a:pPr marL="342900" indent="-342900">
              <a:buFont typeface="Arial" panose="020B0604020202020204" pitchFamily="34" charset="0"/>
              <a:buChar char="•"/>
            </a:pPr>
            <a:r>
              <a:rPr lang="en-GB" sz="2000" dirty="0"/>
              <a:t>What literary form does this text take (e.g. letter, poem, history, etc)?</a:t>
            </a:r>
          </a:p>
          <a:p>
            <a:pPr marL="342900" indent="-342900">
              <a:buFont typeface="Arial" panose="020B0604020202020204" pitchFamily="34" charset="0"/>
              <a:buChar char="•"/>
            </a:pPr>
            <a:r>
              <a:rPr lang="en-GB" sz="2000" dirty="0"/>
              <a:t>How can this text be read alongside other texts? Do other texts help us to understand this one?</a:t>
            </a:r>
          </a:p>
        </p:txBody>
      </p:sp>
      <p:sp>
        <p:nvSpPr>
          <p:cNvPr id="15" name="Rectangle: Rounded Corners 14">
            <a:extLst>
              <a:ext uri="{FF2B5EF4-FFF2-40B4-BE49-F238E27FC236}">
                <a16:creationId xmlns:a16="http://schemas.microsoft.com/office/drawing/2014/main" id="{DBAA52EA-F8D7-44AE-9EEC-BA54D0FFA35A}"/>
              </a:ext>
            </a:extLst>
          </p:cNvPr>
          <p:cNvSpPr/>
          <p:nvPr/>
        </p:nvSpPr>
        <p:spPr>
          <a:xfrm>
            <a:off x="8254652" y="204043"/>
            <a:ext cx="3384376" cy="774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Questions adapted from </a:t>
            </a:r>
            <a:r>
              <a:rPr lang="en-GB" sz="1400" i="1" dirty="0"/>
              <a:t>Texts and Teachers: Opening the Door to Hermeneutical RE</a:t>
            </a:r>
          </a:p>
        </p:txBody>
      </p:sp>
      <p:pic>
        <p:nvPicPr>
          <p:cNvPr id="4" name="Recorded Sound">
            <a:hlinkClick r:id="" action="ppaction://media"/>
            <a:extLst>
              <a:ext uri="{FF2B5EF4-FFF2-40B4-BE49-F238E27FC236}">
                <a16:creationId xmlns:a16="http://schemas.microsoft.com/office/drawing/2014/main" id="{AD4749C2-1D54-496D-B3A0-9F72E16195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63495" y="4194293"/>
            <a:ext cx="487362" cy="487363"/>
          </a:xfrm>
          <a:prstGeom prst="rect">
            <a:avLst/>
          </a:prstGeom>
        </p:spPr>
      </p:pic>
    </p:spTree>
    <p:extLst>
      <p:ext uri="{BB962C8B-B14F-4D97-AF65-F5344CB8AC3E}">
        <p14:creationId xmlns:p14="http://schemas.microsoft.com/office/powerpoint/2010/main" val="53967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1AC1-9601-4966-A611-821D3321C5D1}"/>
              </a:ext>
            </a:extLst>
          </p:cNvPr>
          <p:cNvSpPr>
            <a:spLocks noGrp="1"/>
          </p:cNvSpPr>
          <p:nvPr>
            <p:ph type="title"/>
          </p:nvPr>
        </p:nvSpPr>
        <p:spPr/>
        <p:txBody>
          <a:bodyPr/>
          <a:lstStyle/>
          <a:p>
            <a:r>
              <a:rPr lang="en-GB" dirty="0"/>
              <a:t>Practical Ways to Include Hermeneutics</a:t>
            </a:r>
          </a:p>
        </p:txBody>
      </p:sp>
      <p:sp>
        <p:nvSpPr>
          <p:cNvPr id="16" name="TextBox 15">
            <a:extLst>
              <a:ext uri="{FF2B5EF4-FFF2-40B4-BE49-F238E27FC236}">
                <a16:creationId xmlns:a16="http://schemas.microsoft.com/office/drawing/2014/main" id="{DA47CAAE-4478-477D-8256-9E667A374E5B}"/>
              </a:ext>
            </a:extLst>
          </p:cNvPr>
          <p:cNvSpPr txBox="1"/>
          <p:nvPr/>
        </p:nvSpPr>
        <p:spPr>
          <a:xfrm>
            <a:off x="826487" y="5419255"/>
            <a:ext cx="5545884" cy="1323439"/>
          </a:xfrm>
          <a:prstGeom prst="rect">
            <a:avLst/>
          </a:prstGeom>
          <a:solidFill>
            <a:schemeClr val="accent4">
              <a:lumMod val="60000"/>
              <a:lumOff val="40000"/>
            </a:schemeClr>
          </a:solidFill>
        </p:spPr>
        <p:txBody>
          <a:bodyPr wrap="square" rtlCol="0">
            <a:spAutoFit/>
          </a:bodyPr>
          <a:lstStyle/>
          <a:p>
            <a:pPr marL="285750" indent="-285750" algn="ctr">
              <a:buFont typeface="Wingdings" panose="05000000000000000000" pitchFamily="2" charset="2"/>
              <a:buChar char="§"/>
            </a:pPr>
            <a:r>
              <a:rPr lang="en-GB" sz="1600" dirty="0"/>
              <a:t>Investigate how texts are read/recited in different faith traditions.</a:t>
            </a:r>
          </a:p>
          <a:p>
            <a:pPr marL="285750" indent="-285750" algn="ctr">
              <a:buFont typeface="Wingdings" panose="05000000000000000000" pitchFamily="2" charset="2"/>
              <a:buChar char="§"/>
            </a:pPr>
            <a:r>
              <a:rPr lang="en-GB" sz="1600" dirty="0"/>
              <a:t>Invite faith visitors in to talk about how sacred texts are approached by individuals and religious communities</a:t>
            </a:r>
          </a:p>
        </p:txBody>
      </p:sp>
      <p:sp>
        <p:nvSpPr>
          <p:cNvPr id="18" name="TextBox 17">
            <a:extLst>
              <a:ext uri="{FF2B5EF4-FFF2-40B4-BE49-F238E27FC236}">
                <a16:creationId xmlns:a16="http://schemas.microsoft.com/office/drawing/2014/main" id="{5D068DA5-3ABD-44BB-A759-35F2AAD0CFB8}"/>
              </a:ext>
            </a:extLst>
          </p:cNvPr>
          <p:cNvSpPr txBox="1"/>
          <p:nvPr/>
        </p:nvSpPr>
        <p:spPr>
          <a:xfrm>
            <a:off x="6525192" y="6039422"/>
            <a:ext cx="5545884" cy="338554"/>
          </a:xfrm>
          <a:prstGeom prst="rect">
            <a:avLst/>
          </a:prstGeom>
          <a:noFill/>
        </p:spPr>
        <p:txBody>
          <a:bodyPr wrap="square" rtlCol="0">
            <a:spAutoFit/>
          </a:bodyPr>
          <a:lstStyle/>
          <a:p>
            <a:pPr algn="ctr"/>
            <a:r>
              <a:rPr lang="en-GB" sz="1600" b="1" dirty="0"/>
              <a:t>Re-reading is an important skill for pupils to develop </a:t>
            </a:r>
          </a:p>
        </p:txBody>
      </p:sp>
      <p:sp>
        <p:nvSpPr>
          <p:cNvPr id="19" name="TextBox 18">
            <a:extLst>
              <a:ext uri="{FF2B5EF4-FFF2-40B4-BE49-F238E27FC236}">
                <a16:creationId xmlns:a16="http://schemas.microsoft.com/office/drawing/2014/main" id="{52CBDA28-3C82-41BD-94D2-0AB76CB6CC2F}"/>
              </a:ext>
            </a:extLst>
          </p:cNvPr>
          <p:cNvSpPr txBox="1"/>
          <p:nvPr/>
        </p:nvSpPr>
        <p:spPr>
          <a:xfrm>
            <a:off x="6813858" y="1182323"/>
            <a:ext cx="4968552" cy="1397000"/>
          </a:xfrm>
          <a:prstGeom prst="rect">
            <a:avLst/>
          </a:prstGeom>
          <a:solidFill>
            <a:schemeClr val="accent3">
              <a:lumMod val="60000"/>
              <a:lumOff val="40000"/>
            </a:schemeClr>
          </a:solidFill>
        </p:spPr>
        <p:txBody>
          <a:bodyPr vert="horz" lIns="91416" tIns="45708" rIns="91416" bIns="45708" rtlCol="0" anchor="ctr">
            <a:normAutofit fontScale="40000" lnSpcReduction="20000"/>
          </a:bodyPr>
          <a:lstStyle/>
          <a:p>
            <a:pPr>
              <a:spcBef>
                <a:spcPct val="20000"/>
              </a:spcBef>
              <a:spcAft>
                <a:spcPts val="600"/>
              </a:spcAft>
              <a:buClr>
                <a:schemeClr val="accent2"/>
              </a:buClr>
              <a:buSzPct val="92000"/>
              <a:buFont typeface="Wingdings 2" panose="05020102010507070707" pitchFamily="18" charset="2"/>
              <a:buChar char=""/>
            </a:pPr>
            <a:endParaRPr lang="en-US" sz="2000" dirty="0"/>
          </a:p>
          <a:p>
            <a:pPr>
              <a:spcBef>
                <a:spcPct val="20000"/>
              </a:spcBef>
              <a:spcAft>
                <a:spcPts val="600"/>
              </a:spcAft>
              <a:buClr>
                <a:schemeClr val="accent2"/>
              </a:buClr>
              <a:buSzPct val="92000"/>
              <a:buFont typeface="Wingdings 2" panose="05020102010507070707" pitchFamily="18" charset="2"/>
              <a:buChar char=""/>
            </a:pPr>
            <a:endParaRPr lang="en-US" sz="2000" dirty="0"/>
          </a:p>
          <a:p>
            <a:pPr>
              <a:spcBef>
                <a:spcPct val="20000"/>
              </a:spcBef>
              <a:spcAft>
                <a:spcPts val="600"/>
              </a:spcAft>
              <a:buClr>
                <a:schemeClr val="accent2"/>
              </a:buClr>
              <a:buSzPct val="92000"/>
              <a:buFont typeface="Wingdings 2" panose="05020102010507070707" pitchFamily="18" charset="2"/>
              <a:buChar char=""/>
            </a:pPr>
            <a:r>
              <a:rPr lang="en-US" sz="4000" dirty="0"/>
              <a:t> Lead discussions and set up debates around </a:t>
            </a:r>
          </a:p>
          <a:p>
            <a:pPr>
              <a:spcBef>
                <a:spcPct val="20000"/>
              </a:spcBef>
              <a:spcAft>
                <a:spcPts val="600"/>
              </a:spcAft>
              <a:buClr>
                <a:schemeClr val="accent2"/>
              </a:buClr>
              <a:buSzPct val="92000"/>
              <a:buFont typeface="Wingdings 2" panose="05020102010507070707" pitchFamily="18" charset="2"/>
              <a:buChar char=""/>
            </a:pPr>
            <a:r>
              <a:rPr lang="en-US" sz="4000" dirty="0"/>
              <a:t> Texts and key concepts like authorship, ownership, context and readership</a:t>
            </a:r>
          </a:p>
          <a:p>
            <a:pPr>
              <a:spcBef>
                <a:spcPct val="20000"/>
              </a:spcBef>
              <a:spcAft>
                <a:spcPts val="600"/>
              </a:spcAft>
              <a:buClr>
                <a:schemeClr val="accent2"/>
              </a:buClr>
              <a:buSzPct val="92000"/>
              <a:buFont typeface="Wingdings 2" panose="05020102010507070707" pitchFamily="18" charset="2"/>
              <a:buChar char=""/>
            </a:pPr>
            <a:endParaRPr lang="en-US" sz="2399" dirty="0"/>
          </a:p>
          <a:p>
            <a:pPr>
              <a:spcBef>
                <a:spcPct val="20000"/>
              </a:spcBef>
              <a:spcAft>
                <a:spcPts val="600"/>
              </a:spcAft>
              <a:buClr>
                <a:schemeClr val="accent2"/>
              </a:buClr>
              <a:buSzPct val="92000"/>
              <a:buFont typeface="Wingdings 2" panose="05020102010507070707" pitchFamily="18" charset="2"/>
              <a:buChar char=""/>
            </a:pPr>
            <a:endParaRPr lang="en-US" sz="2399" dirty="0"/>
          </a:p>
          <a:p>
            <a:pPr>
              <a:spcBef>
                <a:spcPct val="20000"/>
              </a:spcBef>
              <a:spcAft>
                <a:spcPts val="600"/>
              </a:spcAft>
              <a:buClr>
                <a:schemeClr val="accent2"/>
              </a:buClr>
              <a:buSzPct val="92000"/>
              <a:buFont typeface="Wingdings 2" panose="05020102010507070707" pitchFamily="18" charset="2"/>
              <a:buChar char=""/>
            </a:pPr>
            <a:endParaRPr lang="en-US" sz="2399" dirty="0"/>
          </a:p>
        </p:txBody>
      </p:sp>
      <p:sp>
        <p:nvSpPr>
          <p:cNvPr id="8" name="TextBox 7">
            <a:extLst>
              <a:ext uri="{FF2B5EF4-FFF2-40B4-BE49-F238E27FC236}">
                <a16:creationId xmlns:a16="http://schemas.microsoft.com/office/drawing/2014/main" id="{0D512208-CF97-4E90-8960-4F0F21AA461D}"/>
              </a:ext>
            </a:extLst>
          </p:cNvPr>
          <p:cNvSpPr txBox="1"/>
          <p:nvPr/>
        </p:nvSpPr>
        <p:spPr>
          <a:xfrm>
            <a:off x="681941" y="1553401"/>
            <a:ext cx="5864344" cy="3785652"/>
          </a:xfrm>
          <a:prstGeom prst="rect">
            <a:avLst/>
          </a:prstGeom>
          <a:noFill/>
        </p:spPr>
        <p:txBody>
          <a:bodyPr wrap="square" rtlCol="0">
            <a:spAutoFit/>
          </a:bodyPr>
          <a:lstStyle/>
          <a:p>
            <a:r>
              <a:rPr lang="en-GB" sz="2000" b="1" dirty="0"/>
              <a:t>Engaging with Texts:</a:t>
            </a:r>
          </a:p>
          <a:p>
            <a:pPr marL="342900" indent="-342900">
              <a:buFont typeface="Arial" panose="020B0604020202020204" pitchFamily="34" charset="0"/>
              <a:buChar char="•"/>
            </a:pPr>
            <a:r>
              <a:rPr lang="en-GB" sz="2000" dirty="0"/>
              <a:t>How is this text engaged with by people of faith?</a:t>
            </a:r>
          </a:p>
          <a:p>
            <a:pPr marL="342900" indent="-342900">
              <a:buFont typeface="Arial" panose="020B0604020202020204" pitchFamily="34" charset="0"/>
              <a:buChar char="•"/>
            </a:pPr>
            <a:r>
              <a:rPr lang="en-GB" sz="2000" dirty="0"/>
              <a:t>For whom does this text have authority?</a:t>
            </a:r>
          </a:p>
          <a:p>
            <a:pPr marL="342900" indent="-342900">
              <a:buFont typeface="Arial" panose="020B0604020202020204" pitchFamily="34" charset="0"/>
              <a:buChar char="•"/>
            </a:pPr>
            <a:r>
              <a:rPr lang="en-GB" sz="2000" dirty="0"/>
              <a:t>How does this text make connections with a person’s faith or worldview?</a:t>
            </a:r>
          </a:p>
          <a:p>
            <a:pPr marL="342900" indent="-342900">
              <a:buFont typeface="Arial" panose="020B0604020202020204" pitchFamily="34" charset="0"/>
              <a:buChar char="•"/>
            </a:pPr>
            <a:r>
              <a:rPr lang="en-GB" sz="2000" dirty="0"/>
              <a:t>How is this text engaged with in the following scenarios:</a:t>
            </a:r>
          </a:p>
          <a:p>
            <a:pPr marL="952393" lvl="1" indent="-342900">
              <a:buFont typeface="Arial" panose="020B0604020202020204" pitchFamily="34" charset="0"/>
              <a:buChar char="•"/>
            </a:pPr>
            <a:r>
              <a:rPr lang="en-GB" sz="2000" dirty="0"/>
              <a:t>Liturgy and acts of collective worship</a:t>
            </a:r>
          </a:p>
          <a:p>
            <a:pPr marL="952393" lvl="1" indent="-342900">
              <a:buFont typeface="Arial" panose="020B0604020202020204" pitchFamily="34" charset="0"/>
              <a:buChar char="•"/>
            </a:pPr>
            <a:r>
              <a:rPr lang="en-GB" sz="2000" dirty="0"/>
              <a:t>Prayer and spiritual life</a:t>
            </a:r>
          </a:p>
          <a:p>
            <a:pPr marL="952393" lvl="1" indent="-342900">
              <a:buFont typeface="Arial" panose="020B0604020202020204" pitchFamily="34" charset="0"/>
              <a:buChar char="•"/>
            </a:pPr>
            <a:r>
              <a:rPr lang="en-GB" sz="2000" dirty="0"/>
              <a:t>Theological contexts</a:t>
            </a:r>
          </a:p>
          <a:p>
            <a:pPr marL="952393" lvl="1" indent="-342900">
              <a:buFont typeface="Arial" panose="020B0604020202020204" pitchFamily="34" charset="0"/>
              <a:buChar char="•"/>
            </a:pPr>
            <a:r>
              <a:rPr lang="en-GB" sz="2000" dirty="0"/>
              <a:t>Moral aspects of life</a:t>
            </a:r>
          </a:p>
        </p:txBody>
      </p:sp>
      <p:sp>
        <p:nvSpPr>
          <p:cNvPr id="9" name="TextBox 8">
            <a:extLst>
              <a:ext uri="{FF2B5EF4-FFF2-40B4-BE49-F238E27FC236}">
                <a16:creationId xmlns:a16="http://schemas.microsoft.com/office/drawing/2014/main" id="{4D978759-4050-4082-949F-C21CB10BC111}"/>
              </a:ext>
            </a:extLst>
          </p:cNvPr>
          <p:cNvSpPr txBox="1"/>
          <p:nvPr/>
        </p:nvSpPr>
        <p:spPr>
          <a:xfrm>
            <a:off x="6687861" y="2708920"/>
            <a:ext cx="5383215" cy="3170099"/>
          </a:xfrm>
          <a:prstGeom prst="rect">
            <a:avLst/>
          </a:prstGeom>
          <a:noFill/>
        </p:spPr>
        <p:txBody>
          <a:bodyPr wrap="square" rtlCol="0">
            <a:spAutoFit/>
          </a:bodyPr>
          <a:lstStyle/>
          <a:p>
            <a:r>
              <a:rPr lang="en-GB" sz="2000" b="1" dirty="0"/>
              <a:t>Encouraging Re-Reading:</a:t>
            </a:r>
          </a:p>
          <a:p>
            <a:pPr marL="342900" indent="-342900">
              <a:buFont typeface="Arial" panose="020B0604020202020204" pitchFamily="34" charset="0"/>
              <a:buChar char="•"/>
            </a:pPr>
            <a:r>
              <a:rPr lang="en-GB" sz="2000" dirty="0"/>
              <a:t>What connections can you make between what you have read and your own life?</a:t>
            </a:r>
          </a:p>
          <a:p>
            <a:pPr marL="342900" indent="-342900">
              <a:buFont typeface="Arial" panose="020B0604020202020204" pitchFamily="34" charset="0"/>
              <a:buChar char="•"/>
            </a:pPr>
            <a:r>
              <a:rPr lang="en-GB" sz="2000" dirty="0"/>
              <a:t>How do your own circumstances bring you new insights to the texts?</a:t>
            </a:r>
          </a:p>
          <a:p>
            <a:pPr marL="342900" indent="-342900">
              <a:buFont typeface="Arial" panose="020B0604020202020204" pitchFamily="34" charset="0"/>
              <a:buChar char="•"/>
            </a:pPr>
            <a:r>
              <a:rPr lang="en-GB" sz="2000" dirty="0"/>
              <a:t>How do you read texts- can you identify biases you might have?</a:t>
            </a:r>
          </a:p>
          <a:p>
            <a:pPr marL="342900" indent="-342900">
              <a:buFont typeface="Arial" panose="020B0604020202020204" pitchFamily="34" charset="0"/>
              <a:buChar char="•"/>
            </a:pPr>
            <a:r>
              <a:rPr lang="en-GB" sz="2000" dirty="0"/>
              <a:t>How is your reading of the text related to that of a faith community?</a:t>
            </a:r>
          </a:p>
        </p:txBody>
      </p:sp>
      <p:sp>
        <p:nvSpPr>
          <p:cNvPr id="3" name="Rectangle: Rounded Corners 2">
            <a:extLst>
              <a:ext uri="{FF2B5EF4-FFF2-40B4-BE49-F238E27FC236}">
                <a16:creationId xmlns:a16="http://schemas.microsoft.com/office/drawing/2014/main" id="{CC4D9A66-89C9-4D58-A196-83944FA5BC23}"/>
              </a:ext>
            </a:extLst>
          </p:cNvPr>
          <p:cNvSpPr/>
          <p:nvPr/>
        </p:nvSpPr>
        <p:spPr>
          <a:xfrm>
            <a:off x="8254652" y="204043"/>
            <a:ext cx="3384376" cy="774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Questions adapted from </a:t>
            </a:r>
            <a:r>
              <a:rPr lang="en-GB" sz="1400" i="1" dirty="0"/>
              <a:t>Texts and Teachers: Opening the Door to Hermeneutical RE</a:t>
            </a:r>
          </a:p>
        </p:txBody>
      </p:sp>
      <p:pic>
        <p:nvPicPr>
          <p:cNvPr id="4" name="Recorded Sound">
            <a:hlinkClick r:id="" action="ppaction://media"/>
            <a:extLst>
              <a:ext uri="{FF2B5EF4-FFF2-40B4-BE49-F238E27FC236}">
                <a16:creationId xmlns:a16="http://schemas.microsoft.com/office/drawing/2014/main" id="{6810D75E-6E2A-4998-B190-B91B950E48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95347" y="6335706"/>
            <a:ext cx="487362" cy="487363"/>
          </a:xfrm>
          <a:prstGeom prst="rect">
            <a:avLst/>
          </a:prstGeom>
        </p:spPr>
      </p:pic>
    </p:spTree>
    <p:extLst>
      <p:ext uri="{BB962C8B-B14F-4D97-AF65-F5344CB8AC3E}">
        <p14:creationId xmlns:p14="http://schemas.microsoft.com/office/powerpoint/2010/main" val="321939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1AC1-9601-4966-A611-821D3321C5D1}"/>
              </a:ext>
            </a:extLst>
          </p:cNvPr>
          <p:cNvSpPr>
            <a:spLocks noGrp="1"/>
          </p:cNvSpPr>
          <p:nvPr>
            <p:ph type="title"/>
          </p:nvPr>
        </p:nvSpPr>
        <p:spPr/>
        <p:txBody>
          <a:bodyPr/>
          <a:lstStyle/>
          <a:p>
            <a:r>
              <a:rPr lang="en-GB" dirty="0"/>
              <a:t>Practical Ways to Include Hermeneutics</a:t>
            </a:r>
          </a:p>
        </p:txBody>
      </p:sp>
      <p:sp>
        <p:nvSpPr>
          <p:cNvPr id="18" name="TextBox 17">
            <a:extLst>
              <a:ext uri="{FF2B5EF4-FFF2-40B4-BE49-F238E27FC236}">
                <a16:creationId xmlns:a16="http://schemas.microsoft.com/office/drawing/2014/main" id="{5D068DA5-3ABD-44BB-A759-35F2AAD0CFB8}"/>
              </a:ext>
            </a:extLst>
          </p:cNvPr>
          <p:cNvSpPr txBox="1"/>
          <p:nvPr/>
        </p:nvSpPr>
        <p:spPr>
          <a:xfrm>
            <a:off x="548528" y="5339926"/>
            <a:ext cx="5545884" cy="132343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marL="342900" indent="-342900" algn="ctr">
              <a:buFont typeface="Wingdings" panose="05000000000000000000" pitchFamily="2" charset="2"/>
              <a:buChar char="§"/>
            </a:pPr>
            <a:r>
              <a:rPr lang="en-GB" sz="2000" dirty="0"/>
              <a:t>Lead discussions and set up debates around texts and key concepts like authorship, ownership, context and readership</a:t>
            </a:r>
          </a:p>
        </p:txBody>
      </p:sp>
      <p:sp>
        <p:nvSpPr>
          <p:cNvPr id="3" name="Rectangle 2">
            <a:extLst>
              <a:ext uri="{FF2B5EF4-FFF2-40B4-BE49-F238E27FC236}">
                <a16:creationId xmlns:a16="http://schemas.microsoft.com/office/drawing/2014/main" id="{FE9D03E2-76BC-4C7E-B680-4535D71C950B}"/>
              </a:ext>
            </a:extLst>
          </p:cNvPr>
          <p:cNvSpPr/>
          <p:nvPr/>
        </p:nvSpPr>
        <p:spPr>
          <a:xfrm>
            <a:off x="548528" y="1560545"/>
            <a:ext cx="5545884" cy="3692036"/>
          </a:xfrm>
          <a:prstGeom prst="rect">
            <a:avLst/>
          </a:prstGeom>
        </p:spPr>
        <p:txBody>
          <a:bodyPr wrap="square">
            <a:spAutoFit/>
          </a:bodyPr>
          <a:lstStyle/>
          <a:p>
            <a:r>
              <a:rPr lang="en-GB" sz="1999" dirty="0">
                <a:solidFill>
                  <a:srgbClr val="000000"/>
                </a:solidFill>
                <a:latin typeface="Humanist777BT-LightB"/>
              </a:rPr>
              <a:t>“</a:t>
            </a:r>
            <a:r>
              <a:rPr lang="en-GB" sz="1999" i="1" dirty="0">
                <a:solidFill>
                  <a:srgbClr val="000000"/>
                </a:solidFill>
                <a:latin typeface="Humanist777BT-LightB"/>
              </a:rPr>
              <a:t>In community a shared endeavour for reading the text is important. Sacred text scholarship commonly takes place in a disciplinary community, a group of scholars with a shared commitment to disciplinary study with common approaches that are practised. It can happen in interfaith settings. It also takes place in wider public life. This can be thought of as a learning community, a school class. “What the text says to me” is a legitimate question for group discussion and this can be entirely inclusive</a:t>
            </a:r>
            <a:r>
              <a:rPr lang="en-GB" sz="1999" dirty="0">
                <a:solidFill>
                  <a:srgbClr val="000000"/>
                </a:solidFill>
                <a:latin typeface="Humanist777BT-LightB"/>
              </a:rPr>
              <a:t>.”</a:t>
            </a:r>
            <a:endParaRPr lang="en-GB" sz="1999" dirty="0"/>
          </a:p>
          <a:p>
            <a:endParaRPr lang="en-GB" sz="1200" dirty="0"/>
          </a:p>
          <a:p>
            <a:pPr algn="ctr"/>
            <a:r>
              <a:rPr lang="en-GB" sz="1800" dirty="0"/>
              <a:t>From Texts and Teachers Practice Guide</a:t>
            </a:r>
          </a:p>
        </p:txBody>
      </p:sp>
      <p:sp>
        <p:nvSpPr>
          <p:cNvPr id="6" name="TextBox 5">
            <a:extLst>
              <a:ext uri="{FF2B5EF4-FFF2-40B4-BE49-F238E27FC236}">
                <a16:creationId xmlns:a16="http://schemas.microsoft.com/office/drawing/2014/main" id="{D89557EE-B054-4265-AFF5-E71E1ADEF914}"/>
              </a:ext>
            </a:extLst>
          </p:cNvPr>
          <p:cNvSpPr txBox="1"/>
          <p:nvPr/>
        </p:nvSpPr>
        <p:spPr>
          <a:xfrm>
            <a:off x="6310436" y="908720"/>
            <a:ext cx="5701898" cy="5632311"/>
          </a:xfrm>
          <a:prstGeom prst="rect">
            <a:avLst/>
          </a:prstGeom>
          <a:noFill/>
        </p:spPr>
        <p:txBody>
          <a:bodyPr wrap="square" rtlCol="0">
            <a:spAutoFit/>
          </a:bodyPr>
          <a:lstStyle/>
          <a:p>
            <a:r>
              <a:rPr lang="en-GB" sz="2000" b="1" dirty="0"/>
              <a:t>Discussion Questions:</a:t>
            </a:r>
          </a:p>
          <a:p>
            <a:pPr marL="342900" indent="-342900">
              <a:buFont typeface="Arial" panose="020B0604020202020204" pitchFamily="34" charset="0"/>
              <a:buChar char="•"/>
            </a:pPr>
            <a:r>
              <a:rPr lang="en-GB" sz="2000" dirty="0"/>
              <a:t>Where is meaning found? The text itself, the author’s mind, the situation/circumstance which shaped and informed the text, the community that receives, reads, engages with and interacts with the text, the mind of the reader who encounters it for themselves?</a:t>
            </a:r>
          </a:p>
          <a:p>
            <a:pPr marL="342900" indent="-342900">
              <a:buFont typeface="Arial" panose="020B0604020202020204" pitchFamily="34" charset="0"/>
              <a:buChar char="•"/>
            </a:pPr>
            <a:r>
              <a:rPr lang="en-GB" sz="2000" dirty="0"/>
              <a:t>How can we be a good, responsible reader?</a:t>
            </a:r>
          </a:p>
          <a:p>
            <a:pPr marL="342900" indent="-342900">
              <a:buFont typeface="Arial" panose="020B0604020202020204" pitchFamily="34" charset="0"/>
              <a:buChar char="•"/>
            </a:pPr>
            <a:r>
              <a:rPr lang="en-GB" sz="2000" dirty="0"/>
              <a:t>Is the meaning of a text stable and enduring?</a:t>
            </a:r>
          </a:p>
          <a:p>
            <a:pPr marL="342900" indent="-342900">
              <a:buFont typeface="Arial" panose="020B0604020202020204" pitchFamily="34" charset="0"/>
              <a:buChar char="•"/>
            </a:pPr>
            <a:r>
              <a:rPr lang="en-GB" sz="2000" dirty="0"/>
              <a:t>Do meanings of texts change over time and can new meanings appear? Is there a hierarchy of authentic meanings?</a:t>
            </a:r>
          </a:p>
          <a:p>
            <a:pPr marL="342900" indent="-342900">
              <a:buFont typeface="Arial" panose="020B0604020202020204" pitchFamily="34" charset="0"/>
              <a:buChar char="•"/>
            </a:pPr>
            <a:r>
              <a:rPr lang="en-GB" sz="2000" dirty="0"/>
              <a:t>Can things be revealed through a text that the author had no concept? If so, are there criteria for this?</a:t>
            </a:r>
          </a:p>
        </p:txBody>
      </p:sp>
      <p:sp>
        <p:nvSpPr>
          <p:cNvPr id="7" name="Rectangle: Rounded Corners 6">
            <a:extLst>
              <a:ext uri="{FF2B5EF4-FFF2-40B4-BE49-F238E27FC236}">
                <a16:creationId xmlns:a16="http://schemas.microsoft.com/office/drawing/2014/main" id="{AC5FA1B7-E5E6-4DF7-962A-B5E53A78A8CF}"/>
              </a:ext>
            </a:extLst>
          </p:cNvPr>
          <p:cNvSpPr/>
          <p:nvPr/>
        </p:nvSpPr>
        <p:spPr>
          <a:xfrm>
            <a:off x="8254652" y="204043"/>
            <a:ext cx="3384376" cy="774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Questions adapted from </a:t>
            </a:r>
            <a:r>
              <a:rPr lang="en-GB" sz="1400" i="1" dirty="0"/>
              <a:t>Texts and Teachers: Opening the Door to Hermeneutical RE</a:t>
            </a:r>
          </a:p>
        </p:txBody>
      </p:sp>
      <p:pic>
        <p:nvPicPr>
          <p:cNvPr id="5" name="Recorded Sound">
            <a:hlinkClick r:id="" action="ppaction://media"/>
            <a:extLst>
              <a:ext uri="{FF2B5EF4-FFF2-40B4-BE49-F238E27FC236}">
                <a16:creationId xmlns:a16="http://schemas.microsoft.com/office/drawing/2014/main" id="{99F0BA7F-859C-48B7-AC81-7C609D7A0E3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74663" y="6297349"/>
            <a:ext cx="487362" cy="487363"/>
          </a:xfrm>
          <a:prstGeom prst="rect">
            <a:avLst/>
          </a:prstGeom>
        </p:spPr>
      </p:pic>
    </p:spTree>
    <p:extLst>
      <p:ext uri="{BB962C8B-B14F-4D97-AF65-F5344CB8AC3E}">
        <p14:creationId xmlns:p14="http://schemas.microsoft.com/office/powerpoint/2010/main" val="421536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1AC1-9601-4966-A611-821D3321C5D1}"/>
              </a:ext>
            </a:extLst>
          </p:cNvPr>
          <p:cNvSpPr>
            <a:spLocks noGrp="1"/>
          </p:cNvSpPr>
          <p:nvPr>
            <p:ph type="title"/>
          </p:nvPr>
        </p:nvSpPr>
        <p:spPr/>
        <p:txBody>
          <a:bodyPr/>
          <a:lstStyle/>
          <a:p>
            <a:r>
              <a:rPr lang="en-GB"/>
              <a:t>Practical Ways to Include Hermeneutics</a:t>
            </a:r>
            <a:endParaRPr lang="en-GB" dirty="0"/>
          </a:p>
        </p:txBody>
      </p:sp>
      <p:sp>
        <p:nvSpPr>
          <p:cNvPr id="5" name="Rectangle 4">
            <a:extLst>
              <a:ext uri="{FF2B5EF4-FFF2-40B4-BE49-F238E27FC236}">
                <a16:creationId xmlns:a16="http://schemas.microsoft.com/office/drawing/2014/main" id="{595D7873-DDEC-45E0-8C5D-EEAC7E029959}"/>
              </a:ext>
            </a:extLst>
          </p:cNvPr>
          <p:cNvSpPr/>
          <p:nvPr/>
        </p:nvSpPr>
        <p:spPr>
          <a:xfrm>
            <a:off x="581041" y="1483306"/>
            <a:ext cx="4056426" cy="3847079"/>
          </a:xfrm>
          <a:prstGeom prst="rect">
            <a:avLst/>
          </a:prstGeom>
        </p:spPr>
        <p:txBody>
          <a:bodyPr wrap="square">
            <a:spAutoFit/>
          </a:bodyPr>
          <a:lstStyle/>
          <a:p>
            <a:pPr algn="ctr"/>
            <a:r>
              <a:rPr lang="en-GB" sz="2000" b="1" dirty="0">
                <a:solidFill>
                  <a:srgbClr val="00B050"/>
                </a:solidFill>
              </a:rPr>
              <a:t>LAASMO Technique</a:t>
            </a:r>
          </a:p>
          <a:p>
            <a:pPr algn="ctr"/>
            <a:endParaRPr lang="en-GB" sz="2000" b="1" dirty="0">
              <a:solidFill>
                <a:srgbClr val="00B050"/>
              </a:solidFill>
            </a:endParaRPr>
          </a:p>
          <a:p>
            <a:r>
              <a:rPr lang="en-GB" sz="2000" b="1" dirty="0">
                <a:solidFill>
                  <a:srgbClr val="00B050"/>
                </a:solidFill>
              </a:rPr>
              <a:t>L</a:t>
            </a:r>
            <a:r>
              <a:rPr lang="en-GB" sz="2000" dirty="0"/>
              <a:t>iterary form</a:t>
            </a:r>
          </a:p>
          <a:p>
            <a:r>
              <a:rPr lang="en-GB" sz="2000" b="1" dirty="0">
                <a:solidFill>
                  <a:srgbClr val="00B050"/>
                </a:solidFill>
              </a:rPr>
              <a:t>A</a:t>
            </a:r>
            <a:r>
              <a:rPr lang="en-GB" sz="2000" dirty="0"/>
              <a:t>uthor</a:t>
            </a:r>
          </a:p>
          <a:p>
            <a:r>
              <a:rPr lang="en-GB" sz="2000" b="1" dirty="0">
                <a:solidFill>
                  <a:srgbClr val="00B050"/>
                </a:solidFill>
              </a:rPr>
              <a:t>A</a:t>
            </a:r>
            <a:r>
              <a:rPr lang="en-GB" sz="2000" dirty="0"/>
              <a:t>udience</a:t>
            </a:r>
          </a:p>
          <a:p>
            <a:r>
              <a:rPr lang="en-GB" sz="2000" b="1" dirty="0">
                <a:solidFill>
                  <a:srgbClr val="00B050"/>
                </a:solidFill>
              </a:rPr>
              <a:t>S</a:t>
            </a:r>
            <a:r>
              <a:rPr lang="en-GB" sz="2000" dirty="0"/>
              <a:t>etting</a:t>
            </a:r>
          </a:p>
          <a:p>
            <a:r>
              <a:rPr lang="en-GB" sz="2000" b="1" dirty="0">
                <a:solidFill>
                  <a:srgbClr val="00B050"/>
                </a:solidFill>
              </a:rPr>
              <a:t>M</a:t>
            </a:r>
            <a:r>
              <a:rPr lang="en-GB" sz="2000" dirty="0"/>
              <a:t>eaning (what the author might be trying to say) </a:t>
            </a:r>
          </a:p>
          <a:p>
            <a:r>
              <a:rPr lang="en-GB" sz="2000" b="1" dirty="0">
                <a:solidFill>
                  <a:srgbClr val="00B050"/>
                </a:solidFill>
              </a:rPr>
              <a:t>O</a:t>
            </a:r>
            <a:r>
              <a:rPr lang="en-GB" sz="2000" dirty="0"/>
              <a:t>ur world (how the world, including 	people of different faiths or no faith, might interpret this passage).</a:t>
            </a:r>
            <a:endParaRPr lang="en-GB" sz="2399" dirty="0"/>
          </a:p>
        </p:txBody>
      </p:sp>
      <p:pic>
        <p:nvPicPr>
          <p:cNvPr id="6" name="Picture 5">
            <a:extLst>
              <a:ext uri="{FF2B5EF4-FFF2-40B4-BE49-F238E27FC236}">
                <a16:creationId xmlns:a16="http://schemas.microsoft.com/office/drawing/2014/main" id="{8D884014-7732-434D-9050-9199D0F5CFD7}"/>
              </a:ext>
            </a:extLst>
          </p:cNvPr>
          <p:cNvPicPr>
            <a:picLocks noChangeAspect="1"/>
          </p:cNvPicPr>
          <p:nvPr/>
        </p:nvPicPr>
        <p:blipFill>
          <a:blip r:embed="rId4"/>
          <a:stretch>
            <a:fillRect/>
          </a:stretch>
        </p:blipFill>
        <p:spPr>
          <a:xfrm>
            <a:off x="4810752" y="1532052"/>
            <a:ext cx="6813196" cy="4512305"/>
          </a:xfrm>
          <a:prstGeom prst="rect">
            <a:avLst/>
          </a:prstGeom>
        </p:spPr>
      </p:pic>
      <p:sp>
        <p:nvSpPr>
          <p:cNvPr id="7" name="Rectangle 6">
            <a:extLst>
              <a:ext uri="{FF2B5EF4-FFF2-40B4-BE49-F238E27FC236}">
                <a16:creationId xmlns:a16="http://schemas.microsoft.com/office/drawing/2014/main" id="{F9023CCC-8267-4E9C-88F9-7CBBFFD0E954}"/>
              </a:ext>
            </a:extLst>
          </p:cNvPr>
          <p:cNvSpPr/>
          <p:nvPr/>
        </p:nvSpPr>
        <p:spPr>
          <a:xfrm>
            <a:off x="3719541" y="6103209"/>
            <a:ext cx="8436952" cy="523084"/>
          </a:xfrm>
          <a:prstGeom prst="rect">
            <a:avLst/>
          </a:prstGeom>
        </p:spPr>
        <p:txBody>
          <a:bodyPr wrap="square">
            <a:spAutoFit/>
          </a:bodyPr>
          <a:lstStyle/>
          <a:p>
            <a:pPr algn="ctr"/>
            <a:r>
              <a:rPr lang="en-GB" sz="1400" dirty="0">
                <a:hlinkClick r:id="rId5"/>
              </a:rPr>
              <a:t>https://www.canterbury.ac.uk/education/our-work/research-enterprise/national-institute-christian-education-research/docs/teachers-and-texts-the-practice-guide.pdf</a:t>
            </a:r>
            <a:r>
              <a:rPr lang="en-GB" sz="1400" dirty="0"/>
              <a:t> </a:t>
            </a:r>
          </a:p>
        </p:txBody>
      </p:sp>
      <p:sp>
        <p:nvSpPr>
          <p:cNvPr id="8" name="TextBox 7">
            <a:extLst>
              <a:ext uri="{FF2B5EF4-FFF2-40B4-BE49-F238E27FC236}">
                <a16:creationId xmlns:a16="http://schemas.microsoft.com/office/drawing/2014/main" id="{0B783BD1-DA70-496B-92FB-0D62E3343872}"/>
              </a:ext>
            </a:extLst>
          </p:cNvPr>
          <p:cNvSpPr txBox="1"/>
          <p:nvPr/>
        </p:nvSpPr>
        <p:spPr>
          <a:xfrm>
            <a:off x="676098" y="5330385"/>
            <a:ext cx="2980549" cy="923330"/>
          </a:xfrm>
          <a:prstGeom prst="rect">
            <a:avLst/>
          </a:prstGeom>
          <a:noFill/>
        </p:spPr>
        <p:txBody>
          <a:bodyPr wrap="square" rtlCol="0">
            <a:spAutoFit/>
          </a:bodyPr>
          <a:lstStyle/>
          <a:p>
            <a:pPr algn="ctr"/>
            <a:r>
              <a:rPr lang="en-GB" sz="1800" dirty="0">
                <a:solidFill>
                  <a:srgbClr val="00B050"/>
                </a:solidFill>
              </a:rPr>
              <a:t>Hermeneutical technique developed by Dr Margaret Carswell</a:t>
            </a:r>
          </a:p>
        </p:txBody>
      </p:sp>
      <p:pic>
        <p:nvPicPr>
          <p:cNvPr id="3" name="Recorded Sound">
            <a:hlinkClick r:id="" action="ppaction://media"/>
            <a:extLst>
              <a:ext uri="{FF2B5EF4-FFF2-40B4-BE49-F238E27FC236}">
                <a16:creationId xmlns:a16="http://schemas.microsoft.com/office/drawing/2014/main" id="{F3276D24-4781-456B-A398-E40BCF176F2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54112" y="4813596"/>
            <a:ext cx="487362" cy="487363"/>
          </a:xfrm>
          <a:prstGeom prst="rect">
            <a:avLst/>
          </a:prstGeom>
        </p:spPr>
      </p:pic>
    </p:spTree>
    <p:extLst>
      <p:ext uri="{BB962C8B-B14F-4D97-AF65-F5344CB8AC3E}">
        <p14:creationId xmlns:p14="http://schemas.microsoft.com/office/powerpoint/2010/main" val="192229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03F30504-966D-49A6-A10C-398423178AD8}"/>
              </a:ext>
            </a:extLst>
          </p:cNvPr>
          <p:cNvPicPr>
            <a:picLocks noGrp="1" noChangeAspect="1"/>
          </p:cNvPicPr>
          <p:nvPr>
            <p:ph idx="4294967295"/>
          </p:nvPr>
        </p:nvPicPr>
        <p:blipFill rotWithShape="1">
          <a:blip r:embed="rId4" cstate="screen">
            <a:extLst>
              <a:ext uri="{28A0092B-C50C-407E-A947-70E740481C1C}">
                <a14:useLocalDpi xmlns:a14="http://schemas.microsoft.com/office/drawing/2010/main"/>
              </a:ext>
            </a:extLst>
          </a:blip>
          <a:srcRect r="-3"/>
          <a:stretch/>
        </p:blipFill>
        <p:spPr>
          <a:xfrm>
            <a:off x="9776189" y="657948"/>
            <a:ext cx="1971986" cy="1504558"/>
          </a:xfrm>
          <a:prstGeom prst="rect">
            <a:avLst/>
          </a:prstGeom>
        </p:spPr>
      </p:pic>
      <p:pic>
        <p:nvPicPr>
          <p:cNvPr id="12" name="Picture 11">
            <a:extLst>
              <a:ext uri="{FF2B5EF4-FFF2-40B4-BE49-F238E27FC236}">
                <a16:creationId xmlns:a16="http://schemas.microsoft.com/office/drawing/2014/main" id="{87545BB9-03AF-48A2-BA75-F70CFA8BCBA6}"/>
              </a:ext>
            </a:extLst>
          </p:cNvPr>
          <p:cNvPicPr>
            <a:picLocks noChangeAspect="1"/>
          </p:cNvPicPr>
          <p:nvPr/>
        </p:nvPicPr>
        <p:blipFill>
          <a:blip r:embed="rId5"/>
          <a:stretch>
            <a:fillRect/>
          </a:stretch>
        </p:blipFill>
        <p:spPr>
          <a:xfrm>
            <a:off x="5199670" y="77074"/>
            <a:ext cx="4492230" cy="5857273"/>
          </a:xfrm>
          <a:prstGeom prst="rect">
            <a:avLst/>
          </a:prstGeom>
        </p:spPr>
      </p:pic>
      <p:pic>
        <p:nvPicPr>
          <p:cNvPr id="13" name="Picture 12">
            <a:extLst>
              <a:ext uri="{FF2B5EF4-FFF2-40B4-BE49-F238E27FC236}">
                <a16:creationId xmlns:a16="http://schemas.microsoft.com/office/drawing/2014/main" id="{5B886842-0C6C-4F70-B4E3-C6B54AB152CD}"/>
              </a:ext>
            </a:extLst>
          </p:cNvPr>
          <p:cNvPicPr>
            <a:picLocks noChangeAspect="1"/>
          </p:cNvPicPr>
          <p:nvPr/>
        </p:nvPicPr>
        <p:blipFill>
          <a:blip r:embed="rId6"/>
          <a:stretch>
            <a:fillRect/>
          </a:stretch>
        </p:blipFill>
        <p:spPr>
          <a:xfrm>
            <a:off x="87492" y="77073"/>
            <a:ext cx="5027890" cy="6703854"/>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89A9B1B7-D153-4D0C-9A01-BC1D6C6B4E5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70939" y="2817426"/>
            <a:ext cx="4064326" cy="3124712"/>
          </a:xfrm>
          <a:prstGeom prst="rect">
            <a:avLst/>
          </a:prstGeom>
        </p:spPr>
      </p:pic>
      <p:sp>
        <p:nvSpPr>
          <p:cNvPr id="2" name="TextBox 1">
            <a:extLst>
              <a:ext uri="{FF2B5EF4-FFF2-40B4-BE49-F238E27FC236}">
                <a16:creationId xmlns:a16="http://schemas.microsoft.com/office/drawing/2014/main" id="{2EB95D03-B934-40CC-A08A-96186658942B}"/>
              </a:ext>
            </a:extLst>
          </p:cNvPr>
          <p:cNvSpPr txBox="1"/>
          <p:nvPr/>
        </p:nvSpPr>
        <p:spPr>
          <a:xfrm>
            <a:off x="5242204" y="5949929"/>
            <a:ext cx="2753049" cy="830997"/>
          </a:xfrm>
          <a:prstGeom prst="rect">
            <a:avLst/>
          </a:prstGeom>
          <a:noFill/>
        </p:spPr>
        <p:txBody>
          <a:bodyPr wrap="square" rtlCol="0">
            <a:spAutoFit/>
          </a:bodyPr>
          <a:lstStyle/>
          <a:p>
            <a:pPr algn="ctr"/>
            <a:r>
              <a:rPr lang="en-GB" b="1" dirty="0"/>
              <a:t>Have a go at </a:t>
            </a:r>
            <a:r>
              <a:rPr lang="en-GB" b="1" dirty="0" err="1"/>
              <a:t>LAaSMO</a:t>
            </a:r>
            <a:r>
              <a:rPr lang="en-GB" b="1" dirty="0"/>
              <a:t>!</a:t>
            </a:r>
          </a:p>
        </p:txBody>
      </p:sp>
      <p:sp>
        <p:nvSpPr>
          <p:cNvPr id="3" name="Rectangle 2">
            <a:extLst>
              <a:ext uri="{FF2B5EF4-FFF2-40B4-BE49-F238E27FC236}">
                <a16:creationId xmlns:a16="http://schemas.microsoft.com/office/drawing/2014/main" id="{C32B4E33-7D15-4879-9BB2-7CB7FA6EF55C}"/>
              </a:ext>
            </a:extLst>
          </p:cNvPr>
          <p:cNvSpPr/>
          <p:nvPr/>
        </p:nvSpPr>
        <p:spPr>
          <a:xfrm>
            <a:off x="8014389" y="5949929"/>
            <a:ext cx="4342556" cy="830997"/>
          </a:xfrm>
          <a:prstGeom prst="rect">
            <a:avLst/>
          </a:prstGeom>
        </p:spPr>
        <p:txBody>
          <a:bodyPr wrap="square">
            <a:spAutoFit/>
          </a:bodyPr>
          <a:lstStyle/>
          <a:p>
            <a:r>
              <a:rPr lang="en-GB" sz="1600" dirty="0"/>
              <a:t>Taken from: </a:t>
            </a:r>
            <a:r>
              <a:rPr lang="en-GB" sz="1600" dirty="0">
                <a:hlinkClick r:id="rId8"/>
              </a:rPr>
              <a:t>https://www.philosophycat.org/post/hermeneutics-in-the-classroom</a:t>
            </a:r>
            <a:r>
              <a:rPr lang="en-GB" sz="1600" dirty="0"/>
              <a:t> </a:t>
            </a:r>
          </a:p>
        </p:txBody>
      </p:sp>
      <p:pic>
        <p:nvPicPr>
          <p:cNvPr id="4" name="Recorded Sound">
            <a:hlinkClick r:id="" action="ppaction://media"/>
            <a:extLst>
              <a:ext uri="{FF2B5EF4-FFF2-40B4-BE49-F238E27FC236}">
                <a16:creationId xmlns:a16="http://schemas.microsoft.com/office/drawing/2014/main" id="{CDC202FC-CB38-4A63-A01A-76054D9B663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42204" y="6293563"/>
            <a:ext cx="487362" cy="487363"/>
          </a:xfrm>
          <a:prstGeom prst="rect">
            <a:avLst/>
          </a:prstGeom>
        </p:spPr>
      </p:pic>
    </p:spTree>
    <p:extLst>
      <p:ext uri="{BB962C8B-B14F-4D97-AF65-F5344CB8AC3E}">
        <p14:creationId xmlns:p14="http://schemas.microsoft.com/office/powerpoint/2010/main" val="219416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1AC1-9601-4966-A611-821D3321C5D1}"/>
              </a:ext>
            </a:extLst>
          </p:cNvPr>
          <p:cNvSpPr>
            <a:spLocks noGrp="1"/>
          </p:cNvSpPr>
          <p:nvPr>
            <p:ph type="title"/>
          </p:nvPr>
        </p:nvSpPr>
        <p:spPr>
          <a:xfrm>
            <a:off x="601098" y="343141"/>
            <a:ext cx="3408895" cy="1013536"/>
          </a:xfrm>
        </p:spPr>
        <p:txBody>
          <a:bodyPr vert="horz" lIns="91416" tIns="45708" rIns="91416" bIns="45708" rtlCol="0" anchor="b">
            <a:normAutofit/>
          </a:bodyPr>
          <a:lstStyle/>
          <a:p>
            <a:pPr>
              <a:lnSpc>
                <a:spcPct val="90000"/>
              </a:lnSpc>
            </a:pPr>
            <a:r>
              <a:rPr lang="en-US" sz="2199" b="1" dirty="0">
                <a:solidFill>
                  <a:srgbClr val="C00000"/>
                </a:solidFill>
              </a:rPr>
              <a:t>Practical Ways to Include Hermeneutics</a:t>
            </a:r>
          </a:p>
        </p:txBody>
      </p:sp>
      <p:sp>
        <p:nvSpPr>
          <p:cNvPr id="18" name="TextBox 17">
            <a:extLst>
              <a:ext uri="{FF2B5EF4-FFF2-40B4-BE49-F238E27FC236}">
                <a16:creationId xmlns:a16="http://schemas.microsoft.com/office/drawing/2014/main" id="{5D068DA5-3ABD-44BB-A759-35F2AAD0CFB8}"/>
              </a:ext>
            </a:extLst>
          </p:cNvPr>
          <p:cNvSpPr txBox="1"/>
          <p:nvPr/>
        </p:nvSpPr>
        <p:spPr>
          <a:xfrm>
            <a:off x="601098" y="2097865"/>
            <a:ext cx="3157890" cy="4035531"/>
          </a:xfrm>
          <a:prstGeom prst="rect">
            <a:avLst/>
          </a:prstGeom>
        </p:spPr>
        <p:txBody>
          <a:bodyPr vert="horz" lIns="91416" tIns="45708" rIns="91416" bIns="45708" rtlCol="0" anchor="ctr">
            <a:normAutofit/>
          </a:bodyPr>
          <a:lstStyle/>
          <a:p>
            <a:pPr>
              <a:spcBef>
                <a:spcPct val="20000"/>
              </a:spcBef>
              <a:spcAft>
                <a:spcPts val="600"/>
              </a:spcAft>
              <a:buClr>
                <a:schemeClr val="accent2"/>
              </a:buClr>
              <a:buSzPct val="92000"/>
              <a:buFont typeface="Wingdings 2" panose="05020102010507070707" pitchFamily="18" charset="2"/>
              <a:buChar char=""/>
            </a:pPr>
            <a:r>
              <a:rPr lang="en-US" sz="2399" dirty="0"/>
              <a:t> Use videos from The Bible Project to support your own subject knowledge and pupils understanding about text</a:t>
            </a:r>
          </a:p>
          <a:p>
            <a:pPr>
              <a:spcBef>
                <a:spcPct val="20000"/>
              </a:spcBef>
              <a:spcAft>
                <a:spcPts val="600"/>
              </a:spcAft>
              <a:buClr>
                <a:schemeClr val="accent2"/>
              </a:buClr>
              <a:buSzPct val="92000"/>
              <a:buFont typeface="Wingdings 2" panose="05020102010507070707" pitchFamily="18" charset="2"/>
              <a:buChar char=""/>
            </a:pPr>
            <a:r>
              <a:rPr lang="en-US" sz="2399" dirty="0"/>
              <a:t> Use online translations like Quran Explorer</a:t>
            </a:r>
          </a:p>
          <a:p>
            <a:pPr>
              <a:spcBef>
                <a:spcPct val="20000"/>
              </a:spcBef>
              <a:spcAft>
                <a:spcPts val="600"/>
              </a:spcAft>
              <a:buClr>
                <a:schemeClr val="accent2"/>
              </a:buClr>
              <a:buSzPct val="92000"/>
              <a:buFont typeface="Wingdings 2" panose="05020102010507070707" pitchFamily="18" charset="2"/>
              <a:buChar char=""/>
            </a:pPr>
            <a:endParaRPr lang="en-US" sz="2399" dirty="0">
              <a:solidFill>
                <a:schemeClr val="bg1"/>
              </a:solidFill>
            </a:endParaRPr>
          </a:p>
        </p:txBody>
      </p:sp>
      <p:pic>
        <p:nvPicPr>
          <p:cNvPr id="8" name="Picture 7">
            <a:extLst>
              <a:ext uri="{FF2B5EF4-FFF2-40B4-BE49-F238E27FC236}">
                <a16:creationId xmlns:a16="http://schemas.microsoft.com/office/drawing/2014/main" id="{AC3321C8-FE4E-4F18-8589-2BE0E579FD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7602" y="1507373"/>
            <a:ext cx="3774082" cy="2474942"/>
          </a:xfrm>
          <a:prstGeom prst="rect">
            <a:avLst/>
          </a:prstGeom>
        </p:spPr>
      </p:pic>
      <p:pic>
        <p:nvPicPr>
          <p:cNvPr id="9" name="Picture 8">
            <a:extLst>
              <a:ext uri="{FF2B5EF4-FFF2-40B4-BE49-F238E27FC236}">
                <a16:creationId xmlns:a16="http://schemas.microsoft.com/office/drawing/2014/main" id="{9C75977C-4B31-4341-835E-CAC77942AEA8}"/>
              </a:ext>
            </a:extLst>
          </p:cNvPr>
          <p:cNvPicPr>
            <a:picLocks noChangeAspect="1"/>
          </p:cNvPicPr>
          <p:nvPr/>
        </p:nvPicPr>
        <p:blipFill>
          <a:blip r:embed="rId5"/>
          <a:stretch>
            <a:fillRect/>
          </a:stretch>
        </p:blipFill>
        <p:spPr>
          <a:xfrm>
            <a:off x="8961953" y="4141315"/>
            <a:ext cx="2485378" cy="733234"/>
          </a:xfrm>
          <a:prstGeom prst="rect">
            <a:avLst/>
          </a:prstGeom>
        </p:spPr>
      </p:pic>
      <p:sp>
        <p:nvSpPr>
          <p:cNvPr id="10" name="Rectangle 9">
            <a:extLst>
              <a:ext uri="{FF2B5EF4-FFF2-40B4-BE49-F238E27FC236}">
                <a16:creationId xmlns:a16="http://schemas.microsoft.com/office/drawing/2014/main" id="{27CE8D94-E733-4301-98F3-A6AF78430994}"/>
              </a:ext>
            </a:extLst>
          </p:cNvPr>
          <p:cNvSpPr/>
          <p:nvPr/>
        </p:nvSpPr>
        <p:spPr>
          <a:xfrm>
            <a:off x="8700218" y="4893013"/>
            <a:ext cx="3276422" cy="830740"/>
          </a:xfrm>
          <a:prstGeom prst="rect">
            <a:avLst/>
          </a:prstGeom>
        </p:spPr>
        <p:txBody>
          <a:bodyPr wrap="square">
            <a:spAutoFit/>
          </a:bodyPr>
          <a:lstStyle/>
          <a:p>
            <a:r>
              <a:rPr lang="en-GB" sz="2399" dirty="0">
                <a:hlinkClick r:id="rId6"/>
              </a:rPr>
              <a:t>https://bibleproject.com/explore/</a:t>
            </a:r>
            <a:r>
              <a:rPr lang="en-GB" sz="2399" dirty="0"/>
              <a:t> </a:t>
            </a:r>
          </a:p>
        </p:txBody>
      </p:sp>
      <p:pic>
        <p:nvPicPr>
          <p:cNvPr id="3" name="Picture 2">
            <a:extLst>
              <a:ext uri="{FF2B5EF4-FFF2-40B4-BE49-F238E27FC236}">
                <a16:creationId xmlns:a16="http://schemas.microsoft.com/office/drawing/2014/main" id="{3D19E7B5-DD8E-47D1-8AAB-857FA03A5382}"/>
              </a:ext>
            </a:extLst>
          </p:cNvPr>
          <p:cNvPicPr>
            <a:picLocks noChangeAspect="1"/>
          </p:cNvPicPr>
          <p:nvPr/>
        </p:nvPicPr>
        <p:blipFill>
          <a:blip r:embed="rId7"/>
          <a:stretch>
            <a:fillRect/>
          </a:stretch>
        </p:blipFill>
        <p:spPr>
          <a:xfrm>
            <a:off x="3837942" y="692696"/>
            <a:ext cx="4400706" cy="5661248"/>
          </a:xfrm>
          <a:prstGeom prst="rect">
            <a:avLst/>
          </a:prstGeom>
        </p:spPr>
      </p:pic>
      <p:pic>
        <p:nvPicPr>
          <p:cNvPr id="4" name="Recorded Sound">
            <a:hlinkClick r:id="" action="ppaction://media"/>
            <a:extLst>
              <a:ext uri="{FF2B5EF4-FFF2-40B4-BE49-F238E27FC236}">
                <a16:creationId xmlns:a16="http://schemas.microsoft.com/office/drawing/2014/main" id="{6F3C8515-A3D5-4DF0-8152-356C15E4EA8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029744" y="5723753"/>
            <a:ext cx="487362" cy="487363"/>
          </a:xfrm>
          <a:prstGeom prst="rect">
            <a:avLst/>
          </a:prstGeom>
        </p:spPr>
      </p:pic>
    </p:spTree>
    <p:extLst>
      <p:ext uri="{BB962C8B-B14F-4D97-AF65-F5344CB8AC3E}">
        <p14:creationId xmlns:p14="http://schemas.microsoft.com/office/powerpoint/2010/main" val="345870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6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2ECE-2FE7-45BB-8DE2-D98D4840453C}"/>
              </a:ext>
            </a:extLst>
          </p:cNvPr>
          <p:cNvSpPr>
            <a:spLocks noGrp="1"/>
          </p:cNvSpPr>
          <p:nvPr>
            <p:ph type="title"/>
          </p:nvPr>
        </p:nvSpPr>
        <p:spPr/>
        <p:txBody>
          <a:bodyPr/>
          <a:lstStyle/>
          <a:p>
            <a:r>
              <a:rPr lang="en-GB" dirty="0"/>
              <a:t>Have a go!</a:t>
            </a:r>
          </a:p>
        </p:txBody>
      </p:sp>
      <p:sp>
        <p:nvSpPr>
          <p:cNvPr id="3" name="Content Placeholder 2">
            <a:extLst>
              <a:ext uri="{FF2B5EF4-FFF2-40B4-BE49-F238E27FC236}">
                <a16:creationId xmlns:a16="http://schemas.microsoft.com/office/drawing/2014/main" id="{AA4CBB7C-D3A2-46DC-A8EB-AC63D96A2FE8}"/>
              </a:ext>
            </a:extLst>
          </p:cNvPr>
          <p:cNvSpPr>
            <a:spLocks noGrp="1"/>
          </p:cNvSpPr>
          <p:nvPr>
            <p:ph idx="1"/>
          </p:nvPr>
        </p:nvSpPr>
        <p:spPr/>
        <p:txBody>
          <a:bodyPr/>
          <a:lstStyle/>
          <a:p>
            <a:r>
              <a:rPr lang="en-GB" dirty="0">
                <a:hlinkClick r:id="rId4"/>
              </a:rPr>
              <a:t>https://bibleproject.com/explore/video/psalm-148/</a:t>
            </a:r>
            <a:r>
              <a:rPr lang="en-GB" dirty="0"/>
              <a:t> </a:t>
            </a:r>
          </a:p>
        </p:txBody>
      </p:sp>
      <p:pic>
        <p:nvPicPr>
          <p:cNvPr id="4" name="Picture 3">
            <a:extLst>
              <a:ext uri="{FF2B5EF4-FFF2-40B4-BE49-F238E27FC236}">
                <a16:creationId xmlns:a16="http://schemas.microsoft.com/office/drawing/2014/main" id="{5E5F6CFE-6CAC-4644-84DB-4844493455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812" y="2456619"/>
            <a:ext cx="7992888" cy="3584318"/>
          </a:xfrm>
          <a:prstGeom prst="rect">
            <a:avLst/>
          </a:prstGeom>
        </p:spPr>
      </p:pic>
      <p:pic>
        <p:nvPicPr>
          <p:cNvPr id="5" name="Picture 4">
            <a:extLst>
              <a:ext uri="{FF2B5EF4-FFF2-40B4-BE49-F238E27FC236}">
                <a16:creationId xmlns:a16="http://schemas.microsoft.com/office/drawing/2014/main" id="{9AB29261-6F4A-4530-B8D0-1D83723789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44096" y="2456619"/>
            <a:ext cx="2794931" cy="3615287"/>
          </a:xfrm>
          <a:prstGeom prst="rect">
            <a:avLst/>
          </a:prstGeom>
        </p:spPr>
      </p:pic>
      <p:pic>
        <p:nvPicPr>
          <p:cNvPr id="6" name="Recorded Sound">
            <a:hlinkClick r:id="" action="ppaction://media"/>
            <a:extLst>
              <a:ext uri="{FF2B5EF4-FFF2-40B4-BE49-F238E27FC236}">
                <a16:creationId xmlns:a16="http://schemas.microsoft.com/office/drawing/2014/main" id="{4DB1B254-034F-447C-B5AC-3A3BC5F0F10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334772" y="1701800"/>
            <a:ext cx="487362" cy="487363"/>
          </a:xfrm>
          <a:prstGeom prst="rect">
            <a:avLst/>
          </a:prstGeom>
        </p:spPr>
      </p:pic>
    </p:spTree>
    <p:extLst>
      <p:ext uri="{BB962C8B-B14F-4D97-AF65-F5344CB8AC3E}">
        <p14:creationId xmlns:p14="http://schemas.microsoft.com/office/powerpoint/2010/main" val="378405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11" ma:contentTypeDescription="Create a new document." ma:contentTypeScope="" ma:versionID="bf317f0a9f59b98dc7dfb030c5912dc4">
  <xsd:schema xmlns:xsd="http://www.w3.org/2001/XMLSchema" xmlns:xs="http://www.w3.org/2001/XMLSchema" xmlns:p="http://schemas.microsoft.com/office/2006/metadata/properties" xmlns:ns2="3daa3796-40a0-4fe0-acc9-e99f93d22791" targetNamespace="http://schemas.microsoft.com/office/2006/metadata/properties" ma:root="true" ma:fieldsID="217f01c4865b384fb4e0ec6e85bafd24"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A5C283-F87D-4240-97C7-953F655C0D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a3796-40a0-4fe0-acc9-e99f93d22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524B02-4119-442F-8747-7421870B0303}">
  <ds:schemaRefs>
    <ds:schemaRef ds:uri="http://schemas.microsoft.com/sharepoint/v3/contenttype/forms"/>
  </ds:schemaRefs>
</ds:datastoreItem>
</file>

<file path=customXml/itemProps3.xml><?xml version="1.0" encoding="utf-8"?>
<ds:datastoreItem xmlns:ds="http://schemas.openxmlformats.org/officeDocument/2006/customXml" ds:itemID="{290A5260-9B58-4EE3-9BF3-0C4AC5F95565}">
  <ds:schemaRefs>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3daa3796-40a0-4fe0-acc9-e99f93d2279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66</TotalTime>
  <Words>1074</Words>
  <Application>Microsoft Macintosh PowerPoint</Application>
  <PresentationFormat>Custom</PresentationFormat>
  <Paragraphs>92</Paragraphs>
  <Slides>11</Slides>
  <Notes>1</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Century Gothic</vt:lpstr>
      <vt:lpstr>Humanist777BT-LightB</vt:lpstr>
      <vt:lpstr>Wingdings</vt:lpstr>
      <vt:lpstr>Wingdings 2</vt:lpstr>
      <vt:lpstr>Books 16x9</vt:lpstr>
      <vt:lpstr>Hermeneutics for RE</vt:lpstr>
      <vt:lpstr>Text-Based Approaches for RE</vt:lpstr>
      <vt:lpstr>Practical Ways to Include Hermeneutics</vt:lpstr>
      <vt:lpstr>Practical Ways to Include Hermeneutics</vt:lpstr>
      <vt:lpstr>Practical Ways to Include Hermeneutics</vt:lpstr>
      <vt:lpstr>Practical Ways to Include Hermeneutics</vt:lpstr>
      <vt:lpstr>PowerPoint Presentation</vt:lpstr>
      <vt:lpstr>Practical Ways to Include Hermeneutics</vt:lpstr>
      <vt:lpstr>Have a go!</vt:lpstr>
      <vt:lpstr>Practical Ways to Include Hermeneutics</vt:lpstr>
      <vt:lpstr>  Top Resources:  https://blogs.canterbury.ac.uk/nicer/teachers-and-texts-report/   https://bibleproject.com/   https://www.philosophycat.org/post/hermeneutics-in-the-classroom   https://www.biblegateway.com/resources/commentaries/?source=1   https://www.biblestudytools.com/commentaries/   http://www.quranexplorer.com/   http://www.rec.bne.catholic.edu.au/Pages/Theological-Background-Search.aspx   https://www.bl.uk/sacred-texts/themes/sacred-texts   https://www.hisour.com/hermeneutics-49362/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Hermeneutics for RE</dc:title>
  <dc:creator>Jenkins, Jennifer</dc:creator>
  <cp:lastModifiedBy>Tracey Francis</cp:lastModifiedBy>
  <cp:revision>3</cp:revision>
  <dcterms:created xsi:type="dcterms:W3CDTF">2021-09-02T18:10:28Z</dcterms:created>
  <dcterms:modified xsi:type="dcterms:W3CDTF">2022-02-01T13:31:34Z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0x010100BD26428C49615143BE8230498DF89BBE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