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handoutMasterIdLst>
    <p:handoutMasterId r:id="rId15"/>
  </p:handoutMasterIdLst>
  <p:sldIdLst>
    <p:sldId id="397" r:id="rId5"/>
    <p:sldId id="402" r:id="rId6"/>
    <p:sldId id="403" r:id="rId7"/>
    <p:sldId id="407" r:id="rId8"/>
    <p:sldId id="404" r:id="rId9"/>
    <p:sldId id="405" r:id="rId10"/>
    <p:sldId id="406" r:id="rId11"/>
    <p:sldId id="408" r:id="rId12"/>
    <p:sldId id="409" r:id="rId13"/>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B9ED04-A787-364A-9D07-A94BFC6D5171}" v="1" dt="2022-02-04T14:21:16.611"/>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6197" autoAdjust="0"/>
  </p:normalViewPr>
  <p:slideViewPr>
    <p:cSldViewPr showGuides="1">
      <p:cViewPr varScale="1">
        <p:scale>
          <a:sx n="114" d="100"/>
          <a:sy n="114" d="100"/>
        </p:scale>
        <p:origin x="320" y="176"/>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2/4/22</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2/4/22</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commons.wikimedia.org</a:t>
            </a:r>
            <a:r>
              <a:rPr lang="en-US" dirty="0"/>
              <a:t>/wiki/</a:t>
            </a:r>
            <a:r>
              <a:rPr lang="en-US" dirty="0" err="1"/>
              <a:t>File:Spas_vsederzhitel_sinay.jpg</a:t>
            </a:r>
            <a:endParaRPr lang="en-US" dirty="0"/>
          </a:p>
          <a:p>
            <a:r>
              <a:rPr lang="en-US" dirty="0"/>
              <a:t>https://</a:t>
            </a:r>
            <a:r>
              <a:rPr lang="en-US" dirty="0" err="1"/>
              <a:t>commons.wikimedia.org</a:t>
            </a:r>
            <a:r>
              <a:rPr lang="en-US" dirty="0"/>
              <a:t>/wiki/</a:t>
            </a:r>
            <a:r>
              <a:rPr lang="en-US" dirty="0" err="1"/>
              <a:t>File:Composite_christ_pantocrator.png</a:t>
            </a:r>
            <a:endParaRPr lang="en-US" dirty="0"/>
          </a:p>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GB" smtClean="0"/>
              <a:pPr/>
              <a:t>4</a:t>
            </a:fld>
            <a:endParaRPr lang="en-GB"/>
          </a:p>
        </p:txBody>
      </p:sp>
    </p:spTree>
    <p:extLst>
      <p:ext uri="{BB962C8B-B14F-4D97-AF65-F5344CB8AC3E}">
        <p14:creationId xmlns:p14="http://schemas.microsoft.com/office/powerpoint/2010/main" val="2148314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commons.wikimedia.org</a:t>
            </a:r>
            <a:r>
              <a:rPr lang="en-US" dirty="0"/>
              <a:t>/wiki/</a:t>
            </a:r>
            <a:r>
              <a:rPr lang="en-US" dirty="0" err="1"/>
              <a:t>File:Virgin_of_Vladimir.jpg</a:t>
            </a:r>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GB" smtClean="0"/>
              <a:pPr/>
              <a:t>5</a:t>
            </a:fld>
            <a:endParaRPr lang="en-GB"/>
          </a:p>
        </p:txBody>
      </p:sp>
    </p:spTree>
    <p:extLst>
      <p:ext uri="{BB962C8B-B14F-4D97-AF65-F5344CB8AC3E}">
        <p14:creationId xmlns:p14="http://schemas.microsoft.com/office/powerpoint/2010/main" val="78007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commons.wikimedia.org</a:t>
            </a:r>
            <a:r>
              <a:rPr lang="en-US" dirty="0"/>
              <a:t>/wiki/</a:t>
            </a:r>
            <a:r>
              <a:rPr lang="en-US" dirty="0" err="1"/>
              <a:t>File:The_Deposition_of_Christ</a:t>
            </a:r>
            <a:r>
              <a:rPr lang="en-US" dirty="0"/>
              <a:t>_(Caravaggio).jpg</a:t>
            </a:r>
          </a:p>
        </p:txBody>
      </p:sp>
      <p:sp>
        <p:nvSpPr>
          <p:cNvPr id="4" name="Slide Number Placeholder 3"/>
          <p:cNvSpPr>
            <a:spLocks noGrp="1"/>
          </p:cNvSpPr>
          <p:nvPr>
            <p:ph type="sldNum" sz="quarter" idx="5"/>
          </p:nvPr>
        </p:nvSpPr>
        <p:spPr/>
        <p:txBody>
          <a:bodyPr/>
          <a:lstStyle/>
          <a:p>
            <a:fld id="{B8796F01-7154-41E0-B48B-A6921757531A}" type="slidenum">
              <a:rPr lang="en-GB" smtClean="0"/>
              <a:pPr/>
              <a:t>6</a:t>
            </a:fld>
            <a:endParaRPr lang="en-GB"/>
          </a:p>
        </p:txBody>
      </p:sp>
    </p:spTree>
    <p:extLst>
      <p:ext uri="{BB962C8B-B14F-4D97-AF65-F5344CB8AC3E}">
        <p14:creationId xmlns:p14="http://schemas.microsoft.com/office/powerpoint/2010/main" val="2500977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2/4/22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2/4/22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2/4/22</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2/4/22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2/4/22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2/4/22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2/4/22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2/4/22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2/4/22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2/4/22</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6.m4a"/><Relationship Id="rId7" Type="http://schemas.openxmlformats.org/officeDocument/2006/relationships/image" Target="../media/image10.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6.m4a"/><Relationship Id="rId9" Type="http://schemas.openxmlformats.org/officeDocument/2006/relationships/hyperlink" Target="https://twitter.com/jesuitsbritain/status/1261251249330098178"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hyperlink" Target="https://www.nikolasaric.de/portfolio/martyrs-of-libya/?lang=en"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hyperlink" Target="https://www.nationalgallery.org.uk/research/about-research/art-and-religion/art-and-religion" TargetMode="External"/><Relationship Id="rId3" Type="http://schemas.openxmlformats.org/officeDocument/2006/relationships/slideLayout" Target="../slideLayouts/slideLayout2.xml"/><Relationship Id="rId7" Type="http://schemas.openxmlformats.org/officeDocument/2006/relationships/hyperlink" Target="https://www.metmuseum.org/toah/keywords/religious-art/" TargetMode="External"/><Relationship Id="rId12"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www.museumwnf.org/" TargetMode="External"/><Relationship Id="rId11" Type="http://schemas.openxmlformats.org/officeDocument/2006/relationships/hyperlink" Target="https://fineartamerica.com/art/religion" TargetMode="External"/><Relationship Id="rId5" Type="http://schemas.openxmlformats.org/officeDocument/2006/relationships/hyperlink" Target="https://thevcs.org/" TargetMode="External"/><Relationship Id="rId10" Type="http://schemas.openxmlformats.org/officeDocument/2006/relationships/hyperlink" Target="http://www.methodist.org.uk/artcollection" TargetMode="External"/><Relationship Id="rId4" Type="http://schemas.openxmlformats.org/officeDocument/2006/relationships/hyperlink" Target="https://www.50treasures.divinity.cam.ac.uk/" TargetMode="External"/><Relationship Id="rId9" Type="http://schemas.openxmlformats.org/officeDocument/2006/relationships/hyperlink" Target="https://www.thrivent.com/art-collection/"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84784"/>
            <a:ext cx="7008574" cy="3298825"/>
          </a:xfrm>
        </p:spPr>
        <p:txBody>
          <a:bodyPr/>
          <a:lstStyle/>
          <a:p>
            <a:r>
              <a:rPr lang="en-US" b="1" dirty="0"/>
              <a:t>Hermeneutics for RE</a:t>
            </a:r>
          </a:p>
        </p:txBody>
      </p:sp>
      <p:sp>
        <p:nvSpPr>
          <p:cNvPr id="3" name="Subtitle 2"/>
          <p:cNvSpPr>
            <a:spLocks noGrp="1"/>
          </p:cNvSpPr>
          <p:nvPr>
            <p:ph type="subTitle" idx="1"/>
          </p:nvPr>
        </p:nvSpPr>
        <p:spPr>
          <a:xfrm>
            <a:off x="4675706" y="5280719"/>
            <a:ext cx="7008574" cy="1244600"/>
          </a:xfrm>
        </p:spPr>
        <p:txBody>
          <a:bodyPr>
            <a:normAutofit fontScale="85000" lnSpcReduction="20000"/>
          </a:bodyPr>
          <a:lstStyle/>
          <a:p>
            <a:pPr algn="ctr"/>
            <a:r>
              <a:rPr lang="en-US" b="1" dirty="0"/>
              <a:t>Knowledge as Interpretation</a:t>
            </a:r>
          </a:p>
          <a:p>
            <a:endParaRPr lang="en-US" dirty="0"/>
          </a:p>
          <a:p>
            <a:r>
              <a:rPr lang="en-US" dirty="0"/>
              <a:t>Jennifer Jenkins, RE Facilitator for Coventry &amp; Warwickshire</a:t>
            </a:r>
          </a:p>
        </p:txBody>
      </p:sp>
      <p:pic>
        <p:nvPicPr>
          <p:cNvPr id="5" name="Picture 4" descr="A picture containing shape&#10;&#10;Description automatically generated">
            <a:extLst>
              <a:ext uri="{FF2B5EF4-FFF2-40B4-BE49-F238E27FC236}">
                <a16:creationId xmlns:a16="http://schemas.microsoft.com/office/drawing/2014/main" id="{4C56C085-8C73-4FD8-9F47-BF80C98ED45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18348" y="332681"/>
            <a:ext cx="4940143" cy="3592190"/>
          </a:xfrm>
          <a:prstGeom prst="rect">
            <a:avLst/>
          </a:prstGeom>
        </p:spPr>
      </p:pic>
    </p:spTree>
    <p:extLst>
      <p:ext uri="{BB962C8B-B14F-4D97-AF65-F5344CB8AC3E}">
        <p14:creationId xmlns:p14="http://schemas.microsoft.com/office/powerpoint/2010/main" val="162579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FD1DEC-9938-43EE-8C31-F6435B0149D9}"/>
              </a:ext>
            </a:extLst>
          </p:cNvPr>
          <p:cNvSpPr>
            <a:spLocks noGrp="1"/>
          </p:cNvSpPr>
          <p:nvPr>
            <p:ph type="title"/>
          </p:nvPr>
        </p:nvSpPr>
        <p:spPr/>
        <p:txBody>
          <a:bodyPr/>
          <a:lstStyle/>
          <a:p>
            <a:r>
              <a:rPr lang="en-GB"/>
              <a:t>Art-Based Approaches for RE</a:t>
            </a:r>
            <a:endParaRPr lang="en-GB" dirty="0"/>
          </a:p>
        </p:txBody>
      </p:sp>
      <p:sp>
        <p:nvSpPr>
          <p:cNvPr id="5" name="Text Placeholder 4">
            <a:extLst>
              <a:ext uri="{FF2B5EF4-FFF2-40B4-BE49-F238E27FC236}">
                <a16:creationId xmlns:a16="http://schemas.microsoft.com/office/drawing/2014/main" id="{EC19FAEC-A41D-4E6F-BD3F-094BB185281C}"/>
              </a:ext>
            </a:extLst>
          </p:cNvPr>
          <p:cNvSpPr>
            <a:spLocks noGrp="1"/>
          </p:cNvSpPr>
          <p:nvPr>
            <p:ph type="body" idx="1"/>
          </p:nvPr>
        </p:nvSpPr>
        <p:spPr/>
        <p:txBody>
          <a:bodyPr/>
          <a:lstStyle/>
          <a:p>
            <a:r>
              <a:rPr lang="en-GB" dirty="0"/>
              <a:t>Hermeneutics Part 4:</a:t>
            </a:r>
          </a:p>
        </p:txBody>
      </p:sp>
      <p:sp>
        <p:nvSpPr>
          <p:cNvPr id="2" name="TextBox 1">
            <a:extLst>
              <a:ext uri="{FF2B5EF4-FFF2-40B4-BE49-F238E27FC236}">
                <a16:creationId xmlns:a16="http://schemas.microsoft.com/office/drawing/2014/main" id="{F9BFBD93-C798-455F-8B64-380EA885943F}"/>
              </a:ext>
            </a:extLst>
          </p:cNvPr>
          <p:cNvSpPr txBox="1"/>
          <p:nvPr/>
        </p:nvSpPr>
        <p:spPr>
          <a:xfrm>
            <a:off x="2457866" y="1539674"/>
            <a:ext cx="1008112" cy="400110"/>
          </a:xfrm>
          <a:prstGeom prst="rect">
            <a:avLst/>
          </a:prstGeom>
          <a:solidFill>
            <a:schemeClr val="bg1"/>
          </a:solidFill>
          <a:ln>
            <a:solidFill>
              <a:schemeClr val="bg1"/>
            </a:solidFill>
          </a:ln>
        </p:spPr>
        <p:txBody>
          <a:bodyPr wrap="square" rtlCol="0">
            <a:spAutoFit/>
          </a:bodyPr>
          <a:lstStyle/>
          <a:p>
            <a:r>
              <a:rPr lang="en-GB" sz="2000" b="1" dirty="0">
                <a:solidFill>
                  <a:schemeClr val="tx2"/>
                </a:solidFill>
                <a:latin typeface="Arial" panose="020B0604020202020204" pitchFamily="34" charset="0"/>
                <a:cs typeface="Arial" panose="020B0604020202020204" pitchFamily="34" charset="0"/>
              </a:rPr>
              <a:t>image</a:t>
            </a:r>
          </a:p>
        </p:txBody>
      </p:sp>
      <p:grpSp>
        <p:nvGrpSpPr>
          <p:cNvPr id="3" name="Group 2">
            <a:extLst>
              <a:ext uri="{FF2B5EF4-FFF2-40B4-BE49-F238E27FC236}">
                <a16:creationId xmlns:a16="http://schemas.microsoft.com/office/drawing/2014/main" id="{1010B0CB-4788-45A7-B08A-E4BACA858C32}"/>
              </a:ext>
            </a:extLst>
          </p:cNvPr>
          <p:cNvGrpSpPr/>
          <p:nvPr/>
        </p:nvGrpSpPr>
        <p:grpSpPr>
          <a:xfrm>
            <a:off x="0" y="232769"/>
            <a:ext cx="5616623" cy="3358273"/>
            <a:chOff x="405780" y="260648"/>
            <a:chExt cx="5616623" cy="3358273"/>
          </a:xfrm>
        </p:grpSpPr>
        <p:pic>
          <p:nvPicPr>
            <p:cNvPr id="6" name="Picture 2" descr="Hermeneutic Circle - SAGE Research Methods">
              <a:extLst>
                <a:ext uri="{FF2B5EF4-FFF2-40B4-BE49-F238E27FC236}">
                  <a16:creationId xmlns:a16="http://schemas.microsoft.com/office/drawing/2014/main" id="{960C9A88-9878-4250-B3AE-899087277DCC}"/>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834665" y="260648"/>
              <a:ext cx="4934129" cy="33582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69523D4-A395-491B-8E79-54225A9AD669}"/>
                </a:ext>
              </a:extLst>
            </p:cNvPr>
            <p:cNvSpPr txBox="1"/>
            <p:nvPr/>
          </p:nvSpPr>
          <p:spPr>
            <a:xfrm>
              <a:off x="405780" y="1921824"/>
              <a:ext cx="1476305" cy="400110"/>
            </a:xfrm>
            <a:prstGeom prst="rect">
              <a:avLst/>
            </a:prstGeom>
            <a:solidFill>
              <a:schemeClr val="bg1"/>
            </a:solidFill>
            <a:ln>
              <a:solidFill>
                <a:schemeClr val="bg1"/>
              </a:solidFill>
            </a:ln>
          </p:spPr>
          <p:txBody>
            <a:bodyPr wrap="square" rtlCol="0">
              <a:spAutoFit/>
            </a:bodyPr>
            <a:lstStyle/>
            <a:p>
              <a:r>
                <a:rPr lang="en-GB" sz="2000" b="1" dirty="0">
                  <a:solidFill>
                    <a:schemeClr val="tx2"/>
                  </a:solidFill>
                  <a:latin typeface="Arial" panose="020B0604020202020204" pitchFamily="34" charset="0"/>
                  <a:cs typeface="Arial" panose="020B0604020202020204" pitchFamily="34" charset="0"/>
                </a:rPr>
                <a:t>The image</a:t>
              </a:r>
            </a:p>
          </p:txBody>
        </p:sp>
        <p:sp>
          <p:nvSpPr>
            <p:cNvPr id="8" name="TextBox 7">
              <a:extLst>
                <a:ext uri="{FF2B5EF4-FFF2-40B4-BE49-F238E27FC236}">
                  <a16:creationId xmlns:a16="http://schemas.microsoft.com/office/drawing/2014/main" id="{0246DF85-A374-4DAC-88E5-03846202611F}"/>
                </a:ext>
              </a:extLst>
            </p:cNvPr>
            <p:cNvSpPr txBox="1"/>
            <p:nvPr/>
          </p:nvSpPr>
          <p:spPr>
            <a:xfrm>
              <a:off x="5014291" y="1921824"/>
              <a:ext cx="1008112" cy="400110"/>
            </a:xfrm>
            <a:prstGeom prst="rect">
              <a:avLst/>
            </a:prstGeom>
            <a:solidFill>
              <a:schemeClr val="bg1"/>
            </a:solidFill>
            <a:ln>
              <a:solidFill>
                <a:schemeClr val="bg1"/>
              </a:solidFill>
            </a:ln>
          </p:spPr>
          <p:txBody>
            <a:bodyPr wrap="square" rtlCol="0">
              <a:spAutoFit/>
            </a:bodyPr>
            <a:lstStyle/>
            <a:p>
              <a:r>
                <a:rPr lang="en-GB" sz="2000" b="1" dirty="0">
                  <a:solidFill>
                    <a:schemeClr val="tx2"/>
                  </a:solidFill>
                  <a:latin typeface="Arial" panose="020B0604020202020204" pitchFamily="34" charset="0"/>
                  <a:cs typeface="Arial" panose="020B0604020202020204" pitchFamily="34" charset="0"/>
                </a:rPr>
                <a:t>image</a:t>
              </a:r>
            </a:p>
          </p:txBody>
        </p:sp>
      </p:grpSp>
      <p:pic>
        <p:nvPicPr>
          <p:cNvPr id="9" name="Recorded Sound">
            <a:hlinkClick r:id="" action="ppaction://media"/>
            <a:extLst>
              <a:ext uri="{FF2B5EF4-FFF2-40B4-BE49-F238E27FC236}">
                <a16:creationId xmlns:a16="http://schemas.microsoft.com/office/drawing/2014/main" id="{E61BB79E-A57D-46B0-BEBC-F42A329958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2564" y="5276732"/>
            <a:ext cx="487362" cy="487363"/>
          </a:xfrm>
          <a:prstGeom prst="rect">
            <a:avLst/>
          </a:prstGeom>
        </p:spPr>
      </p:pic>
    </p:spTree>
    <p:extLst>
      <p:ext uri="{BB962C8B-B14F-4D97-AF65-F5344CB8AC3E}">
        <p14:creationId xmlns:p14="http://schemas.microsoft.com/office/powerpoint/2010/main" val="418558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F97334-BED1-40B3-B80F-C5F2AB3AB4F3}"/>
              </a:ext>
            </a:extLst>
          </p:cNvPr>
          <p:cNvSpPr txBox="1"/>
          <p:nvPr/>
        </p:nvSpPr>
        <p:spPr>
          <a:xfrm>
            <a:off x="1341884" y="3429000"/>
            <a:ext cx="9145016" cy="830997"/>
          </a:xfrm>
          <a:prstGeom prst="rect">
            <a:avLst/>
          </a:prstGeom>
          <a:noFill/>
        </p:spPr>
        <p:txBody>
          <a:bodyPr wrap="square" rtlCol="0">
            <a:spAutoFit/>
          </a:bodyPr>
          <a:lstStyle/>
          <a:p>
            <a:pPr algn="ctr"/>
            <a:r>
              <a:rPr lang="en-GB" dirty="0"/>
              <a:t>Understanding the mesh of interpretation &amp; what lies behind, beneath and in front of religious art</a:t>
            </a:r>
          </a:p>
        </p:txBody>
      </p:sp>
      <p:sp>
        <p:nvSpPr>
          <p:cNvPr id="5" name="TextBox 4">
            <a:extLst>
              <a:ext uri="{FF2B5EF4-FFF2-40B4-BE49-F238E27FC236}">
                <a16:creationId xmlns:a16="http://schemas.microsoft.com/office/drawing/2014/main" id="{04DAB225-B592-4F53-8AEE-23CD8E4ECF30}"/>
              </a:ext>
            </a:extLst>
          </p:cNvPr>
          <p:cNvSpPr txBox="1"/>
          <p:nvPr/>
        </p:nvSpPr>
        <p:spPr>
          <a:xfrm>
            <a:off x="1581294" y="908720"/>
            <a:ext cx="9649072" cy="1569660"/>
          </a:xfrm>
          <a:prstGeom prst="rect">
            <a:avLst/>
          </a:prstGeom>
          <a:noFill/>
        </p:spPr>
        <p:txBody>
          <a:bodyPr wrap="square" rtlCol="0">
            <a:spAutoFit/>
          </a:bodyPr>
          <a:lstStyle/>
          <a:p>
            <a:r>
              <a:rPr lang="en-GB" dirty="0"/>
              <a:t>Text is not the only thing subject to interpretation within your RE classroom.</a:t>
            </a:r>
          </a:p>
          <a:p>
            <a:r>
              <a:rPr lang="en-GB" dirty="0"/>
              <a:t>Religious art offers another opportunity to engage with hermeneutics and consider interpretation.</a:t>
            </a:r>
          </a:p>
        </p:txBody>
      </p:sp>
      <p:pic>
        <p:nvPicPr>
          <p:cNvPr id="3" name="Recorded Sound">
            <a:hlinkClick r:id="" action="ppaction://media"/>
            <a:extLst>
              <a:ext uri="{FF2B5EF4-FFF2-40B4-BE49-F238E27FC236}">
                <a16:creationId xmlns:a16="http://schemas.microsoft.com/office/drawing/2014/main" id="{6130284C-C0BB-4E06-B9A5-FA0487DB2D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4412" y="4791733"/>
            <a:ext cx="487362" cy="487363"/>
          </a:xfrm>
          <a:prstGeom prst="rect">
            <a:avLst/>
          </a:prstGeom>
        </p:spPr>
      </p:pic>
    </p:spTree>
    <p:extLst>
      <p:ext uri="{BB962C8B-B14F-4D97-AF65-F5344CB8AC3E}">
        <p14:creationId xmlns:p14="http://schemas.microsoft.com/office/powerpoint/2010/main" val="204246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esus&amp;#39; face discovered in ancient Negev church - Archaeology - Haaretz.com">
            <a:extLst>
              <a:ext uri="{FF2B5EF4-FFF2-40B4-BE49-F238E27FC236}">
                <a16:creationId xmlns:a16="http://schemas.microsoft.com/office/drawing/2014/main" id="{57E10190-FF10-4728-AEA3-C508B6FF0DD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5820" y="141177"/>
            <a:ext cx="2088232" cy="40467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819E72-F676-43B0-88E9-DA650613E016}"/>
              </a:ext>
            </a:extLst>
          </p:cNvPr>
          <p:cNvSpPr txBox="1"/>
          <p:nvPr/>
        </p:nvSpPr>
        <p:spPr>
          <a:xfrm>
            <a:off x="3502124" y="332656"/>
            <a:ext cx="8068642" cy="4893647"/>
          </a:xfrm>
          <a:prstGeom prst="rect">
            <a:avLst/>
          </a:prstGeom>
          <a:noFill/>
        </p:spPr>
        <p:txBody>
          <a:bodyPr wrap="square" rtlCol="0">
            <a:spAutoFit/>
          </a:bodyPr>
          <a:lstStyle/>
          <a:p>
            <a:r>
              <a:rPr lang="en-GB" dirty="0"/>
              <a:t>An artist shares a particular worldview with us in the same way an author does.</a:t>
            </a:r>
          </a:p>
          <a:p>
            <a:r>
              <a:rPr lang="en-GB" dirty="0"/>
              <a:t>They have interpreted the world in front of them in a certain way, shaped by specific influences and made specific choices about media, colour and texture to convey that interpretation to us.</a:t>
            </a:r>
          </a:p>
          <a:p>
            <a:r>
              <a:rPr lang="en-GB" dirty="0"/>
              <a:t>At the same time, we interpret religious art through our own worldview, bringing our own experiences of art, religion, faith, to what we see in their work. Nobody sees the exact same painting as the next person in the same way nobody reads the exact same text. We are unique, individual ‘interpretive animals’.</a:t>
            </a:r>
          </a:p>
        </p:txBody>
      </p:sp>
      <p:sp>
        <p:nvSpPr>
          <p:cNvPr id="4" name="TextBox 3">
            <a:extLst>
              <a:ext uri="{FF2B5EF4-FFF2-40B4-BE49-F238E27FC236}">
                <a16:creationId xmlns:a16="http://schemas.microsoft.com/office/drawing/2014/main" id="{374826FF-400D-477D-B3EC-6A8D9FBEBD25}"/>
              </a:ext>
            </a:extLst>
          </p:cNvPr>
          <p:cNvSpPr txBox="1"/>
          <p:nvPr/>
        </p:nvSpPr>
        <p:spPr>
          <a:xfrm>
            <a:off x="3646141" y="5249892"/>
            <a:ext cx="7940126" cy="1323439"/>
          </a:xfrm>
          <a:prstGeom prst="rect">
            <a:avLst/>
          </a:prstGeom>
          <a:solidFill>
            <a:schemeClr val="accent4">
              <a:lumMod val="60000"/>
              <a:lumOff val="40000"/>
            </a:schemeClr>
          </a:solidFill>
          <a:ln>
            <a:solidFill>
              <a:schemeClr val="accent4">
                <a:lumMod val="60000"/>
                <a:lumOff val="40000"/>
              </a:schemeClr>
            </a:solidFill>
          </a:ln>
        </p:spPr>
        <p:txBody>
          <a:bodyPr wrap="square" rtlCol="0">
            <a:spAutoFit/>
          </a:bodyPr>
          <a:lstStyle/>
          <a:p>
            <a:pPr marL="342900" indent="-342900">
              <a:buFont typeface="Wingdings" panose="05000000000000000000" pitchFamily="2" charset="2"/>
              <a:buChar char="§"/>
            </a:pPr>
            <a:r>
              <a:rPr lang="en-GB" sz="2000" dirty="0"/>
              <a:t>Providing/making small viewfinders can aid ‘really looking’</a:t>
            </a:r>
          </a:p>
          <a:p>
            <a:pPr marL="342900" indent="-342900">
              <a:buFont typeface="Wingdings" panose="05000000000000000000" pitchFamily="2" charset="2"/>
              <a:buChar char="§"/>
            </a:pPr>
            <a:r>
              <a:rPr lang="en-GB" sz="2000" dirty="0"/>
              <a:t>Creating paper glasses for younger children to wear when looking can really help pupils understand themselves as interpreter when viewing religious art</a:t>
            </a:r>
          </a:p>
        </p:txBody>
      </p:sp>
      <p:pic>
        <p:nvPicPr>
          <p:cNvPr id="2050" name="Picture 2">
            <a:extLst>
              <a:ext uri="{FF2B5EF4-FFF2-40B4-BE49-F238E27FC236}">
                <a16:creationId xmlns:a16="http://schemas.microsoft.com/office/drawing/2014/main" id="{A9931F8C-A9DB-46E7-9C1B-78417FDC52C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6282" y="4437378"/>
            <a:ext cx="2077769" cy="2234494"/>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EB51D056-DE97-498A-AEA9-16A1777E0D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62411" y="3700575"/>
            <a:ext cx="487362" cy="487363"/>
          </a:xfrm>
          <a:prstGeom prst="rect">
            <a:avLst/>
          </a:prstGeom>
        </p:spPr>
      </p:pic>
    </p:spTree>
    <p:extLst>
      <p:ext uri="{BB962C8B-B14F-4D97-AF65-F5344CB8AC3E}">
        <p14:creationId xmlns:p14="http://schemas.microsoft.com/office/powerpoint/2010/main" val="18409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D5FE2B-08D9-484C-B291-CDE96EC982B3}"/>
              </a:ext>
            </a:extLst>
          </p:cNvPr>
          <p:cNvSpPr txBox="1"/>
          <p:nvPr/>
        </p:nvSpPr>
        <p:spPr>
          <a:xfrm>
            <a:off x="5806380" y="188640"/>
            <a:ext cx="5864344" cy="7171194"/>
          </a:xfrm>
          <a:prstGeom prst="rect">
            <a:avLst/>
          </a:prstGeom>
          <a:noFill/>
        </p:spPr>
        <p:txBody>
          <a:bodyPr wrap="square" rtlCol="0">
            <a:spAutoFit/>
          </a:bodyPr>
          <a:lstStyle/>
          <a:p>
            <a:r>
              <a:rPr lang="en-GB" sz="2000" b="1" dirty="0"/>
              <a:t>Modelling Engaged Viewing:</a:t>
            </a:r>
          </a:p>
          <a:p>
            <a:endParaRPr lang="en-GB" sz="2000" b="1" dirty="0"/>
          </a:p>
          <a:p>
            <a:pPr marL="342900" indent="-342900">
              <a:buFont typeface="Wingdings" panose="05000000000000000000" pitchFamily="2" charset="2"/>
              <a:buChar char="§"/>
            </a:pPr>
            <a:r>
              <a:rPr lang="en-GB" sz="2000" dirty="0"/>
              <a:t>What do I need to know in order for me to understand this religious art?</a:t>
            </a:r>
          </a:p>
          <a:p>
            <a:pPr marL="342900" indent="-342900">
              <a:buFont typeface="Wingdings" panose="05000000000000000000" pitchFamily="2" charset="2"/>
              <a:buChar char="§"/>
            </a:pPr>
            <a:r>
              <a:rPr lang="en-GB" sz="2000" dirty="0"/>
              <a:t>Who painted this?</a:t>
            </a:r>
          </a:p>
          <a:p>
            <a:pPr marL="342900" indent="-342900">
              <a:buFont typeface="Wingdings" panose="05000000000000000000" pitchFamily="2" charset="2"/>
              <a:buChar char="§"/>
            </a:pPr>
            <a:r>
              <a:rPr lang="en-GB" sz="2000" dirty="0"/>
              <a:t>Who did they paint it for and why?</a:t>
            </a:r>
          </a:p>
          <a:p>
            <a:pPr marL="342900" indent="-342900">
              <a:buFont typeface="Wingdings" panose="05000000000000000000" pitchFamily="2" charset="2"/>
              <a:buChar char="§"/>
            </a:pPr>
            <a:r>
              <a:rPr lang="en-GB" sz="2000" dirty="0"/>
              <a:t>What is the historical-social setting (era, geographical location, politics, society) for this text?</a:t>
            </a:r>
          </a:p>
          <a:p>
            <a:pPr marL="342900" indent="-342900">
              <a:buFont typeface="Wingdings" panose="05000000000000000000" pitchFamily="2" charset="2"/>
              <a:buChar char="§"/>
            </a:pPr>
            <a:r>
              <a:rPr lang="en-GB" sz="2000" dirty="0"/>
              <a:t>How was this artwork regarded by the faith community of the time? What about now? Is there agreement about its merits and what it represents?</a:t>
            </a:r>
          </a:p>
          <a:p>
            <a:pPr marL="342900" indent="-342900">
              <a:buFont typeface="Wingdings" panose="05000000000000000000" pitchFamily="2" charset="2"/>
              <a:buChar char="§"/>
            </a:pPr>
            <a:r>
              <a:rPr lang="en-GB" sz="2000" dirty="0"/>
              <a:t>What style is this painted/sculpted in?</a:t>
            </a:r>
          </a:p>
          <a:p>
            <a:pPr marL="342900" indent="-342900">
              <a:buFont typeface="Wingdings" panose="05000000000000000000" pitchFamily="2" charset="2"/>
              <a:buChar char="§"/>
            </a:pPr>
            <a:r>
              <a:rPr lang="en-GB" sz="2000" dirty="0"/>
              <a:t>What do I need to know about art history to better understand this piece of religious art?</a:t>
            </a:r>
          </a:p>
          <a:p>
            <a:pPr marL="342900" indent="-342900">
              <a:buFont typeface="Wingdings" panose="05000000000000000000" pitchFamily="2" charset="2"/>
              <a:buChar char="§"/>
            </a:pPr>
            <a:r>
              <a:rPr lang="en-GB" sz="2000" dirty="0"/>
              <a:t>How can this artwork be interpreted alongside other pieces of art? Do other pieces help me to understand this one?</a:t>
            </a:r>
          </a:p>
          <a:p>
            <a:pPr marL="342900" indent="-342900">
              <a:buFont typeface="Wingdings" panose="05000000000000000000" pitchFamily="2" charset="2"/>
              <a:buChar char="§"/>
            </a:pPr>
            <a:endParaRPr lang="en-GB" sz="2000" dirty="0"/>
          </a:p>
          <a:p>
            <a:endParaRPr lang="en-GB" sz="2000" b="1" dirty="0"/>
          </a:p>
          <a:p>
            <a:pPr marL="342900" indent="-342900">
              <a:buFont typeface="Arial" panose="020B0604020202020204" pitchFamily="34" charset="0"/>
              <a:buChar char="•"/>
            </a:pPr>
            <a:endParaRPr lang="en-GB" sz="2000" dirty="0"/>
          </a:p>
        </p:txBody>
      </p:sp>
      <p:pic>
        <p:nvPicPr>
          <p:cNvPr id="3" name="Picture 2">
            <a:extLst>
              <a:ext uri="{FF2B5EF4-FFF2-40B4-BE49-F238E27FC236}">
                <a16:creationId xmlns:a16="http://schemas.microsoft.com/office/drawing/2014/main" id="{1B5E568C-0833-4D22-A695-9533FDB1B1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804" y="664307"/>
            <a:ext cx="4549566" cy="5529385"/>
          </a:xfrm>
          <a:prstGeom prst="rect">
            <a:avLst/>
          </a:prstGeom>
        </p:spPr>
      </p:pic>
      <p:pic>
        <p:nvPicPr>
          <p:cNvPr id="5" name="Recorded Sound">
            <a:hlinkClick r:id="" action="ppaction://media"/>
            <a:extLst>
              <a:ext uri="{FF2B5EF4-FFF2-40B4-BE49-F238E27FC236}">
                <a16:creationId xmlns:a16="http://schemas.microsoft.com/office/drawing/2014/main" id="{D555BFB7-CD73-4E86-9648-C310B63BB3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82044" y="6206392"/>
            <a:ext cx="487362" cy="487363"/>
          </a:xfrm>
          <a:prstGeom prst="rect">
            <a:avLst/>
          </a:prstGeom>
        </p:spPr>
      </p:pic>
    </p:spTree>
    <p:extLst>
      <p:ext uri="{BB962C8B-B14F-4D97-AF65-F5344CB8AC3E}">
        <p14:creationId xmlns:p14="http://schemas.microsoft.com/office/powerpoint/2010/main" val="333494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8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D82321-B451-4184-AA75-9434173F5C2C}"/>
              </a:ext>
            </a:extLst>
          </p:cNvPr>
          <p:cNvSpPr txBox="1"/>
          <p:nvPr/>
        </p:nvSpPr>
        <p:spPr>
          <a:xfrm>
            <a:off x="386613" y="4437112"/>
            <a:ext cx="7580007" cy="2862322"/>
          </a:xfrm>
          <a:prstGeom prst="rect">
            <a:avLst/>
          </a:prstGeom>
          <a:noFill/>
        </p:spPr>
        <p:txBody>
          <a:bodyPr wrap="square" rtlCol="0">
            <a:spAutoFit/>
          </a:bodyPr>
          <a:lstStyle/>
          <a:p>
            <a:r>
              <a:rPr lang="en-GB" sz="2000" b="1" dirty="0"/>
              <a:t>Unpicking Interpretation:</a:t>
            </a:r>
          </a:p>
          <a:p>
            <a:pPr marL="342900" indent="-342900">
              <a:buFont typeface="Wingdings" panose="05000000000000000000" pitchFamily="2" charset="2"/>
              <a:buChar char="§"/>
            </a:pPr>
            <a:r>
              <a:rPr lang="en-GB" sz="2000" dirty="0"/>
              <a:t>How is the artist’s worldview shown through this artwork? </a:t>
            </a:r>
          </a:p>
          <a:p>
            <a:pPr marL="342900" indent="-342900">
              <a:buFont typeface="Wingdings" panose="05000000000000000000" pitchFamily="2" charset="2"/>
              <a:buChar char="§"/>
            </a:pPr>
            <a:r>
              <a:rPr lang="en-GB" sz="2000" dirty="0"/>
              <a:t>How is this piece of art understood by people of faith?</a:t>
            </a:r>
          </a:p>
          <a:p>
            <a:pPr marL="342900" indent="-342900">
              <a:buFont typeface="Wingdings" panose="05000000000000000000" pitchFamily="2" charset="2"/>
              <a:buChar char="§"/>
            </a:pPr>
            <a:r>
              <a:rPr lang="en-GB" sz="2000" dirty="0"/>
              <a:t>How does this piece make connections with the viewer’s faith or worldview?</a:t>
            </a:r>
          </a:p>
          <a:p>
            <a:pPr marL="342900" indent="-342900">
              <a:buFont typeface="Wingdings" panose="05000000000000000000" pitchFamily="2" charset="2"/>
              <a:buChar char="§"/>
            </a:pPr>
            <a:r>
              <a:rPr lang="en-GB" sz="2000" dirty="0"/>
              <a:t>How might it be used by a person of faith/a person with no faith/different faith?</a:t>
            </a:r>
          </a:p>
          <a:p>
            <a:endParaRPr lang="en-GB" sz="2000" b="1" dirty="0"/>
          </a:p>
          <a:p>
            <a:pPr marL="342900" indent="-342900">
              <a:buFont typeface="Arial" panose="020B0604020202020204" pitchFamily="34" charset="0"/>
              <a:buChar char="•"/>
            </a:pPr>
            <a:endParaRPr lang="en-GB" sz="2000" dirty="0"/>
          </a:p>
        </p:txBody>
      </p:sp>
      <p:sp>
        <p:nvSpPr>
          <p:cNvPr id="4" name="TextBox 3">
            <a:extLst>
              <a:ext uri="{FF2B5EF4-FFF2-40B4-BE49-F238E27FC236}">
                <a16:creationId xmlns:a16="http://schemas.microsoft.com/office/drawing/2014/main" id="{CB68E3D6-9D27-4B60-8DAB-716DE9ECA94E}"/>
              </a:ext>
            </a:extLst>
          </p:cNvPr>
          <p:cNvSpPr txBox="1"/>
          <p:nvPr/>
        </p:nvSpPr>
        <p:spPr>
          <a:xfrm>
            <a:off x="3574132" y="140954"/>
            <a:ext cx="8620070" cy="3539430"/>
          </a:xfrm>
          <a:prstGeom prst="rect">
            <a:avLst/>
          </a:prstGeom>
          <a:noFill/>
        </p:spPr>
        <p:txBody>
          <a:bodyPr wrap="square" rtlCol="0">
            <a:spAutoFit/>
          </a:bodyPr>
          <a:lstStyle/>
          <a:p>
            <a:r>
              <a:rPr lang="en-GB" sz="2000" b="1" dirty="0"/>
              <a:t>Encouraging Looking and Re-Looking:</a:t>
            </a:r>
          </a:p>
          <a:p>
            <a:endParaRPr lang="en-GB" sz="2000" b="1" dirty="0"/>
          </a:p>
          <a:p>
            <a:pPr marL="342900" indent="-342900">
              <a:buFont typeface="Wingdings" panose="05000000000000000000" pitchFamily="2" charset="2"/>
              <a:buChar char="§"/>
            </a:pPr>
            <a:r>
              <a:rPr lang="en-GB" sz="1800" dirty="0"/>
              <a:t>What connections can you make between this piece of art and your own life and circumstances?</a:t>
            </a:r>
          </a:p>
          <a:p>
            <a:pPr marL="342900" indent="-342900">
              <a:buFont typeface="Wingdings" panose="05000000000000000000" pitchFamily="2" charset="2"/>
              <a:buChar char="§"/>
            </a:pPr>
            <a:r>
              <a:rPr lang="en-GB" sz="1800" dirty="0"/>
              <a:t>How does your own life circumstances and worldview bring you new insights into this piece?</a:t>
            </a:r>
          </a:p>
          <a:p>
            <a:pPr marL="342900" indent="-342900">
              <a:buFont typeface="Wingdings" panose="05000000000000000000" pitchFamily="2" charset="2"/>
              <a:buChar char="§"/>
            </a:pPr>
            <a:r>
              <a:rPr lang="en-GB" sz="1800" dirty="0"/>
              <a:t>Can you any tinted lenses (biases) through which you are looking at this piece?</a:t>
            </a:r>
          </a:p>
          <a:p>
            <a:pPr marL="342900" indent="-342900">
              <a:buFont typeface="Wingdings" panose="05000000000000000000" pitchFamily="2" charset="2"/>
              <a:buChar char="§"/>
            </a:pPr>
            <a:r>
              <a:rPr lang="en-GB" sz="1800" dirty="0"/>
              <a:t>How is your view and understanding of this piece related to that of a faith community?</a:t>
            </a:r>
          </a:p>
          <a:p>
            <a:endParaRPr lang="en-GB" sz="2000" b="1" dirty="0"/>
          </a:p>
          <a:p>
            <a:pPr marL="342900" indent="-342900">
              <a:buFont typeface="Arial" panose="020B0604020202020204" pitchFamily="34" charset="0"/>
              <a:buChar char="•"/>
            </a:pPr>
            <a:endParaRPr lang="en-GB" sz="2000" dirty="0"/>
          </a:p>
        </p:txBody>
      </p:sp>
      <p:pic>
        <p:nvPicPr>
          <p:cNvPr id="1028" name="Picture 4" descr="See the source image">
            <a:extLst>
              <a:ext uri="{FF2B5EF4-FFF2-40B4-BE49-F238E27FC236}">
                <a16:creationId xmlns:a16="http://schemas.microsoft.com/office/drawing/2014/main" id="{B097ED83-CF4E-4742-B7E8-68C76A929B4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1804" y="260648"/>
            <a:ext cx="2726531" cy="4060791"/>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B15B1C58-FA7C-44AC-A022-0EE635448A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42828" y="3804484"/>
            <a:ext cx="487362" cy="487363"/>
          </a:xfrm>
          <a:prstGeom prst="rect">
            <a:avLst/>
          </a:prstGeom>
        </p:spPr>
      </p:pic>
      <p:pic>
        <p:nvPicPr>
          <p:cNvPr id="6" name="Recorded Sound">
            <a:hlinkClick r:id="" action="ppaction://media"/>
            <a:extLst>
              <a:ext uri="{FF2B5EF4-FFF2-40B4-BE49-F238E27FC236}">
                <a16:creationId xmlns:a16="http://schemas.microsoft.com/office/drawing/2014/main" id="{8EBB9867-8774-4829-8649-187DD82656A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61906" y="6031950"/>
            <a:ext cx="487362" cy="487363"/>
          </a:xfrm>
          <a:prstGeom prst="rect">
            <a:avLst/>
          </a:prstGeom>
        </p:spPr>
      </p:pic>
      <p:sp>
        <p:nvSpPr>
          <p:cNvPr id="2" name="TextBox 1">
            <a:extLst>
              <a:ext uri="{FF2B5EF4-FFF2-40B4-BE49-F238E27FC236}">
                <a16:creationId xmlns:a16="http://schemas.microsoft.com/office/drawing/2014/main" id="{B8870CD1-133B-492B-8BCA-8AB8494F9C7E}"/>
              </a:ext>
            </a:extLst>
          </p:cNvPr>
          <p:cNvSpPr txBox="1"/>
          <p:nvPr/>
        </p:nvSpPr>
        <p:spPr>
          <a:xfrm>
            <a:off x="8061204" y="2999185"/>
            <a:ext cx="3741007" cy="3693319"/>
          </a:xfrm>
          <a:prstGeom prst="rect">
            <a:avLst/>
          </a:prstGeom>
          <a:noFill/>
          <a:ln>
            <a:solidFill>
              <a:schemeClr val="accent1"/>
            </a:solidFill>
          </a:ln>
        </p:spPr>
        <p:txBody>
          <a:bodyPr wrap="square" rtlCol="0">
            <a:spAutoFit/>
          </a:bodyPr>
          <a:lstStyle/>
          <a:p>
            <a:r>
              <a:rPr lang="en-US" sz="1800" dirty="0"/>
              <a:t>The picture to the right is by Caravaggio.</a:t>
            </a:r>
          </a:p>
          <a:p>
            <a:r>
              <a:rPr lang="en-US" sz="1800" dirty="0"/>
              <a:t>A modern image by Ukrainian Jesuit Vyacheslav Okun echoes Caravaggio’s scene. In Okun’s piece, the figures are health workers in familiar PPE. We can’t reproduce Okun’s image for copywrite reasons, but you can see it here (entitled ‘Good Friday 2020’):  </a:t>
            </a:r>
            <a:r>
              <a:rPr lang="en-GB" sz="1800" u="sng" dirty="0">
                <a:solidFill>
                  <a:srgbClr val="0563C1"/>
                </a:solidFill>
                <a:effectLst/>
                <a:latin typeface="Calibri" panose="020F0502020204030204" pitchFamily="34" charset="0"/>
                <a:ea typeface="Calibri" panose="020F0502020204030204" pitchFamily="34" charset="0"/>
                <a:hlinkClick r:id="rId9"/>
              </a:rPr>
              <a:t>https://twitter.com/jesuitsbritain/status/1261251249330098178</a:t>
            </a:r>
            <a:r>
              <a:rPr lang="en-US" sz="1800" dirty="0"/>
              <a:t>  </a:t>
            </a:r>
            <a:endParaRPr lang="en-GB" sz="1800" dirty="0"/>
          </a:p>
        </p:txBody>
      </p:sp>
    </p:spTree>
    <p:extLst>
      <p:ext uri="{BB962C8B-B14F-4D97-AF65-F5344CB8AC3E}">
        <p14:creationId xmlns:p14="http://schemas.microsoft.com/office/powerpoint/2010/main" val="323145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8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60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3C3E07-3AA6-484F-8893-E23C03905600}"/>
              </a:ext>
            </a:extLst>
          </p:cNvPr>
          <p:cNvSpPr txBox="1"/>
          <p:nvPr/>
        </p:nvSpPr>
        <p:spPr>
          <a:xfrm>
            <a:off x="477788" y="203156"/>
            <a:ext cx="7272808" cy="8094524"/>
          </a:xfrm>
          <a:prstGeom prst="rect">
            <a:avLst/>
          </a:prstGeom>
          <a:noFill/>
        </p:spPr>
        <p:txBody>
          <a:bodyPr wrap="square" rtlCol="0">
            <a:spAutoFit/>
          </a:bodyPr>
          <a:lstStyle/>
          <a:p>
            <a:r>
              <a:rPr lang="en-GB" sz="2000" b="1" dirty="0"/>
              <a:t>Discussion Questions for Religious Art:</a:t>
            </a:r>
          </a:p>
          <a:p>
            <a:endParaRPr lang="en-GB" sz="2000" b="1" dirty="0"/>
          </a:p>
          <a:p>
            <a:pPr marL="342900" indent="-342900">
              <a:buFont typeface="Wingdings" panose="05000000000000000000" pitchFamily="2" charset="2"/>
              <a:buChar char="§"/>
            </a:pPr>
            <a:r>
              <a:rPr lang="en-GB" sz="2000" dirty="0"/>
              <a:t>Where is meaning found? The artwork itself, the artist’s mind, the situation/circumstance which shaped and informed the art, the community that receives, views, engages with and interacts with the artwork, the mind of the viewer who encounters it for themselves?</a:t>
            </a:r>
          </a:p>
          <a:p>
            <a:pPr marL="342900" indent="-342900">
              <a:buFont typeface="Wingdings" panose="05000000000000000000" pitchFamily="2" charset="2"/>
              <a:buChar char="§"/>
            </a:pPr>
            <a:r>
              <a:rPr lang="en-GB" sz="2000" dirty="0"/>
              <a:t>How can we be responsible, conscious viewers of art?</a:t>
            </a:r>
          </a:p>
          <a:p>
            <a:pPr marL="342900" indent="-342900">
              <a:buFont typeface="Wingdings" panose="05000000000000000000" pitchFamily="2" charset="2"/>
              <a:buChar char="§"/>
            </a:pPr>
            <a:r>
              <a:rPr lang="en-GB" sz="2000" dirty="0"/>
              <a:t>Is the meaning of a piece of art fixed and enduring or can it change over time, with new interpretations emerging?</a:t>
            </a:r>
          </a:p>
          <a:p>
            <a:pPr marL="342900" indent="-342900">
              <a:buFont typeface="Wingdings" panose="05000000000000000000" pitchFamily="2" charset="2"/>
              <a:buChar char="§"/>
            </a:pPr>
            <a:r>
              <a:rPr lang="en-GB" sz="2000" dirty="0"/>
              <a:t>Can things be revealed through art work that the artist had no intention of conveying?</a:t>
            </a:r>
          </a:p>
          <a:p>
            <a:pPr marL="342900" indent="-342900">
              <a:buFont typeface="Wingdings" panose="05000000000000000000" pitchFamily="2" charset="2"/>
              <a:buChar char="§"/>
            </a:pPr>
            <a:r>
              <a:rPr lang="en-GB" sz="2000" dirty="0"/>
              <a:t>Can religious art be interpreted incorrectly and is this the case for all art?</a:t>
            </a:r>
          </a:p>
          <a:p>
            <a:pPr marL="342900" indent="-342900">
              <a:buFont typeface="Wingdings" panose="05000000000000000000" pitchFamily="2" charset="2"/>
              <a:buChar char="§"/>
            </a:pPr>
            <a:r>
              <a:rPr lang="en-GB" sz="2000" dirty="0"/>
              <a:t>What are the rules that govern the creation of religious art and why do these exist? </a:t>
            </a:r>
          </a:p>
          <a:p>
            <a:pPr marL="342900" indent="-342900">
              <a:buFont typeface="Wingdings" panose="05000000000000000000" pitchFamily="2" charset="2"/>
              <a:buChar char="§"/>
            </a:pPr>
            <a:r>
              <a:rPr lang="en-GB" sz="2000" dirty="0"/>
              <a:t>Would it be okay for a person to produce religious art that deviated from that accepted by religious communities? Where would such pieces have authority?</a:t>
            </a:r>
          </a:p>
          <a:p>
            <a:endParaRPr lang="en-GB" sz="2000" b="1" dirty="0"/>
          </a:p>
          <a:p>
            <a:endParaRPr lang="en-GB" sz="2000" b="1" dirty="0"/>
          </a:p>
          <a:p>
            <a:pPr marL="342900" indent="-342900">
              <a:buFont typeface="Wingdings" panose="05000000000000000000" pitchFamily="2" charset="2"/>
              <a:buChar char="§"/>
            </a:pPr>
            <a:endParaRPr lang="en-GB" sz="2000" dirty="0"/>
          </a:p>
          <a:p>
            <a:endParaRPr lang="en-GB" sz="2000" b="1" dirty="0"/>
          </a:p>
          <a:p>
            <a:pPr marL="342900" indent="-342900">
              <a:buFont typeface="Arial" panose="020B0604020202020204" pitchFamily="34" charset="0"/>
              <a:buChar char="•"/>
            </a:pPr>
            <a:endParaRPr lang="en-GB" sz="2000" dirty="0"/>
          </a:p>
        </p:txBody>
      </p:sp>
      <p:pic>
        <p:nvPicPr>
          <p:cNvPr id="3" name="Recorded Sound">
            <a:hlinkClick r:id="" action="ppaction://media"/>
            <a:extLst>
              <a:ext uri="{FF2B5EF4-FFF2-40B4-BE49-F238E27FC236}">
                <a16:creationId xmlns:a16="http://schemas.microsoft.com/office/drawing/2014/main" id="{77DA5CBD-A1CF-4BEF-AA3D-4F0E924481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39756" y="6076672"/>
            <a:ext cx="487362" cy="487363"/>
          </a:xfrm>
          <a:prstGeom prst="rect">
            <a:avLst/>
          </a:prstGeom>
        </p:spPr>
      </p:pic>
      <p:sp>
        <p:nvSpPr>
          <p:cNvPr id="4" name="TextBox 3">
            <a:extLst>
              <a:ext uri="{FF2B5EF4-FFF2-40B4-BE49-F238E27FC236}">
                <a16:creationId xmlns:a16="http://schemas.microsoft.com/office/drawing/2014/main" id="{23898E40-723E-44B9-B517-8F3DB7DA88DC}"/>
              </a:ext>
            </a:extLst>
          </p:cNvPr>
          <p:cNvSpPr txBox="1"/>
          <p:nvPr/>
        </p:nvSpPr>
        <p:spPr>
          <a:xfrm>
            <a:off x="8103640" y="489734"/>
            <a:ext cx="3607397" cy="5878532"/>
          </a:xfrm>
          <a:prstGeom prst="rect">
            <a:avLst/>
          </a:prstGeom>
          <a:noFill/>
          <a:ln>
            <a:solidFill>
              <a:schemeClr val="accent1"/>
            </a:solidFill>
          </a:ln>
        </p:spPr>
        <p:txBody>
          <a:bodyPr wrap="square" rtlCol="0">
            <a:spAutoFit/>
          </a:bodyPr>
          <a:lstStyle/>
          <a:p>
            <a:r>
              <a:rPr lang="en-US" sz="2000" dirty="0"/>
              <a:t>Choose a painting that has a modern resonance, maybe because it explores current questions and concerns, or relates to a current event. </a:t>
            </a:r>
          </a:p>
          <a:p>
            <a:r>
              <a:rPr lang="en-US" sz="2000" dirty="0"/>
              <a:t>A good example could be Nikola Saric’s ‘Martyrs of Libya’. This haunting piece recalls the 21 Christians murdered by IS in 2015. They have been declared martyrs in the Coptic Church. </a:t>
            </a:r>
          </a:p>
          <a:p>
            <a:r>
              <a:rPr lang="en-US" sz="2000" dirty="0"/>
              <a:t>We can’t reproduce the piece but you can find it here: </a:t>
            </a:r>
            <a:r>
              <a:rPr lang="en-GB" sz="1800" u="sng" dirty="0">
                <a:solidFill>
                  <a:srgbClr val="0563C1"/>
                </a:solidFill>
                <a:effectLst/>
                <a:latin typeface="Calibri" panose="020F0502020204030204" pitchFamily="34" charset="0"/>
                <a:ea typeface="Calibri" panose="020F0502020204030204" pitchFamily="34" charset="0"/>
                <a:hlinkClick r:id="rId5"/>
              </a:rPr>
              <a:t>https://www.nikolasaric.de/portfolio/martyrs-of-libya/?lang=en</a:t>
            </a:r>
            <a:r>
              <a:rPr lang="en-GB" sz="1800" dirty="0">
                <a:effectLst/>
                <a:latin typeface="Calibri" panose="020F0502020204030204" pitchFamily="34" charset="0"/>
                <a:ea typeface="Calibri" panose="020F0502020204030204" pitchFamily="34" charset="0"/>
              </a:rPr>
              <a:t> </a:t>
            </a:r>
            <a:endParaRPr lang="en-GB" sz="2000" dirty="0"/>
          </a:p>
        </p:txBody>
      </p:sp>
    </p:spTree>
    <p:extLst>
      <p:ext uri="{BB962C8B-B14F-4D97-AF65-F5344CB8AC3E}">
        <p14:creationId xmlns:p14="http://schemas.microsoft.com/office/powerpoint/2010/main" val="375684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9D637-B2E5-46E5-BD10-2332FB830EF6}"/>
              </a:ext>
            </a:extLst>
          </p:cNvPr>
          <p:cNvSpPr>
            <a:spLocks noGrp="1"/>
          </p:cNvSpPr>
          <p:nvPr>
            <p:ph type="title"/>
          </p:nvPr>
        </p:nvSpPr>
        <p:spPr/>
        <p:txBody>
          <a:bodyPr/>
          <a:lstStyle/>
          <a:p>
            <a:r>
              <a:rPr lang="en-GB" dirty="0"/>
              <a:t>Sources of Religious Art</a:t>
            </a:r>
          </a:p>
        </p:txBody>
      </p:sp>
      <p:sp>
        <p:nvSpPr>
          <p:cNvPr id="3" name="Content Placeholder 2">
            <a:extLst>
              <a:ext uri="{FF2B5EF4-FFF2-40B4-BE49-F238E27FC236}">
                <a16:creationId xmlns:a16="http://schemas.microsoft.com/office/drawing/2014/main" id="{63B93E9B-0DF5-44C8-93CD-F00E46D1E1B0}"/>
              </a:ext>
            </a:extLst>
          </p:cNvPr>
          <p:cNvSpPr>
            <a:spLocks noGrp="1"/>
          </p:cNvSpPr>
          <p:nvPr>
            <p:ph idx="1"/>
          </p:nvPr>
        </p:nvSpPr>
        <p:spPr>
          <a:xfrm>
            <a:off x="1117309" y="1701800"/>
            <a:ext cx="10157354" cy="4823544"/>
          </a:xfrm>
        </p:spPr>
        <p:txBody>
          <a:bodyPr>
            <a:normAutofit lnSpcReduction="10000"/>
          </a:bodyPr>
          <a:lstStyle/>
          <a:p>
            <a:r>
              <a:rPr lang="en-GB" dirty="0">
                <a:hlinkClick r:id="rId4"/>
              </a:rPr>
              <a:t>https://www.50treasures.divinity.cam.ac.uk/</a:t>
            </a:r>
            <a:r>
              <a:rPr lang="en-GB" dirty="0"/>
              <a:t> </a:t>
            </a:r>
          </a:p>
          <a:p>
            <a:r>
              <a:rPr lang="en-GB" dirty="0">
                <a:hlinkClick r:id="rId5"/>
              </a:rPr>
              <a:t>https://thevcs.org/</a:t>
            </a:r>
            <a:r>
              <a:rPr lang="en-GB" dirty="0"/>
              <a:t> </a:t>
            </a:r>
          </a:p>
          <a:p>
            <a:r>
              <a:rPr lang="en-GB" dirty="0">
                <a:hlinkClick r:id="rId6"/>
              </a:rPr>
              <a:t>http://www.museumwnf.org/</a:t>
            </a:r>
            <a:r>
              <a:rPr lang="en-GB" dirty="0"/>
              <a:t> </a:t>
            </a:r>
          </a:p>
          <a:p>
            <a:r>
              <a:rPr lang="en-GB" dirty="0">
                <a:hlinkClick r:id="rId7"/>
              </a:rPr>
              <a:t>https://www.metmuseum.org/toah/keywords/religious-art/</a:t>
            </a:r>
            <a:r>
              <a:rPr lang="en-GB" dirty="0"/>
              <a:t> </a:t>
            </a:r>
          </a:p>
          <a:p>
            <a:r>
              <a:rPr lang="en-GB" dirty="0">
                <a:hlinkClick r:id="rId8"/>
              </a:rPr>
              <a:t>https://www.nationalgallery.org.uk/research/about-research/art-and-religion/art-and-religion</a:t>
            </a:r>
            <a:r>
              <a:rPr lang="en-GB" dirty="0"/>
              <a:t> </a:t>
            </a:r>
          </a:p>
          <a:p>
            <a:r>
              <a:rPr lang="en-GB" dirty="0">
                <a:hlinkClick r:id="rId9"/>
              </a:rPr>
              <a:t>https://www.thrivent.com/art-collection/</a:t>
            </a:r>
            <a:endParaRPr lang="en-GB" dirty="0"/>
          </a:p>
          <a:p>
            <a:r>
              <a:rPr lang="en-GB" dirty="0">
                <a:hlinkClick r:id="rId10"/>
              </a:rPr>
              <a:t>http://www.methodist.org.uk/artcollection</a:t>
            </a:r>
            <a:r>
              <a:rPr lang="en-GB" dirty="0"/>
              <a:t> </a:t>
            </a:r>
          </a:p>
          <a:p>
            <a:r>
              <a:rPr lang="en-GB" dirty="0">
                <a:hlinkClick r:id="rId11"/>
              </a:rPr>
              <a:t>https://fineartamerica.com/art/religion</a:t>
            </a:r>
            <a:r>
              <a:rPr lang="en-GB" dirty="0"/>
              <a:t> </a:t>
            </a:r>
          </a:p>
        </p:txBody>
      </p:sp>
      <p:pic>
        <p:nvPicPr>
          <p:cNvPr id="4" name="Recorded Sound">
            <a:hlinkClick r:id="" action="ppaction://media"/>
            <a:extLst>
              <a:ext uri="{FF2B5EF4-FFF2-40B4-BE49-F238E27FC236}">
                <a16:creationId xmlns:a16="http://schemas.microsoft.com/office/drawing/2014/main" id="{34781046-AD02-49DC-B0C9-17376AB4CFF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918948" y="6037981"/>
            <a:ext cx="487362" cy="487363"/>
          </a:xfrm>
          <a:prstGeom prst="rect">
            <a:avLst/>
          </a:prstGeom>
        </p:spPr>
      </p:pic>
    </p:spTree>
    <p:extLst>
      <p:ext uri="{BB962C8B-B14F-4D97-AF65-F5344CB8AC3E}">
        <p14:creationId xmlns:p14="http://schemas.microsoft.com/office/powerpoint/2010/main" val="406620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EDFBA-DB66-4C28-A74A-73A75FED13A4}"/>
              </a:ext>
            </a:extLst>
          </p:cNvPr>
          <p:cNvSpPr>
            <a:spLocks noGrp="1"/>
          </p:cNvSpPr>
          <p:nvPr>
            <p:ph type="title"/>
          </p:nvPr>
        </p:nvSpPr>
        <p:spPr/>
        <p:txBody>
          <a:bodyPr/>
          <a:lstStyle/>
          <a:p>
            <a:r>
              <a:rPr lang="en-GB" dirty="0"/>
              <a:t>What Next?</a:t>
            </a:r>
          </a:p>
        </p:txBody>
      </p:sp>
      <p:sp>
        <p:nvSpPr>
          <p:cNvPr id="3" name="Content Placeholder 2">
            <a:extLst>
              <a:ext uri="{FF2B5EF4-FFF2-40B4-BE49-F238E27FC236}">
                <a16:creationId xmlns:a16="http://schemas.microsoft.com/office/drawing/2014/main" id="{3A595149-3F00-491B-B4C0-8608A37D32FF}"/>
              </a:ext>
            </a:extLst>
          </p:cNvPr>
          <p:cNvSpPr>
            <a:spLocks noGrp="1"/>
          </p:cNvSpPr>
          <p:nvPr>
            <p:ph idx="1"/>
          </p:nvPr>
        </p:nvSpPr>
        <p:spPr/>
        <p:txBody>
          <a:bodyPr/>
          <a:lstStyle/>
          <a:p>
            <a:r>
              <a:rPr lang="en-GB" dirty="0"/>
              <a:t>How can you bring hermeneutics into your RE classroom?</a:t>
            </a:r>
          </a:p>
          <a:p>
            <a:r>
              <a:rPr lang="en-GB" dirty="0"/>
              <a:t>What adaptations can you make to the way text is used and studied in your RE lessons?</a:t>
            </a:r>
          </a:p>
          <a:p>
            <a:r>
              <a:rPr lang="en-GB" dirty="0"/>
              <a:t>Where can you bring more religious art into your RE lessons?</a:t>
            </a:r>
          </a:p>
          <a:p>
            <a:r>
              <a:rPr lang="en-GB" dirty="0"/>
              <a:t>How can you share today’s learning with other staff?</a:t>
            </a:r>
          </a:p>
          <a:p>
            <a:r>
              <a:rPr lang="en-GB" dirty="0"/>
              <a:t>What do you still need some support/help with in order to make the leap from CPD to classroom practice?</a:t>
            </a:r>
          </a:p>
        </p:txBody>
      </p:sp>
      <p:sp>
        <p:nvSpPr>
          <p:cNvPr id="4" name="TextBox 3">
            <a:extLst>
              <a:ext uri="{FF2B5EF4-FFF2-40B4-BE49-F238E27FC236}">
                <a16:creationId xmlns:a16="http://schemas.microsoft.com/office/drawing/2014/main" id="{89EA23AC-C831-4D82-BF00-D6EDFD2C6796}"/>
              </a:ext>
            </a:extLst>
          </p:cNvPr>
          <p:cNvSpPr txBox="1"/>
          <p:nvPr/>
        </p:nvSpPr>
        <p:spPr>
          <a:xfrm>
            <a:off x="4942284" y="5400522"/>
            <a:ext cx="7124467" cy="1200329"/>
          </a:xfrm>
          <a:prstGeom prst="rect">
            <a:avLst/>
          </a:prstGeom>
          <a:noFill/>
        </p:spPr>
        <p:txBody>
          <a:bodyPr wrap="square" rtlCol="0">
            <a:spAutoFit/>
          </a:bodyPr>
          <a:lstStyle/>
          <a:p>
            <a:pPr marL="342900" indent="-342900">
              <a:buFont typeface="Arial" panose="020B0604020202020204" pitchFamily="34" charset="0"/>
              <a:buChar char="•"/>
            </a:pPr>
            <a:r>
              <a:rPr lang="en-GB" dirty="0"/>
              <a:t>Feedback in chat</a:t>
            </a:r>
          </a:p>
          <a:p>
            <a:pPr marL="342900" indent="-342900">
              <a:buFont typeface="Arial" panose="020B0604020202020204" pitchFamily="34" charset="0"/>
              <a:buChar char="•"/>
            </a:pPr>
            <a:r>
              <a:rPr lang="en-GB" dirty="0"/>
              <a:t>Longer piece for blog posts on how used</a:t>
            </a:r>
          </a:p>
          <a:p>
            <a:pPr marL="342900" indent="-342900">
              <a:buFont typeface="Arial" panose="020B0604020202020204" pitchFamily="34" charset="0"/>
              <a:buChar char="•"/>
            </a:pPr>
            <a:r>
              <a:rPr lang="en-GB" dirty="0"/>
              <a:t>Examples of pupils’ work</a:t>
            </a:r>
          </a:p>
        </p:txBody>
      </p:sp>
      <p:pic>
        <p:nvPicPr>
          <p:cNvPr id="1026" name="Picture 2" descr="Wanted – Open Learning Centre for Research Project">
            <a:extLst>
              <a:ext uri="{FF2B5EF4-FFF2-40B4-BE49-F238E27FC236}">
                <a16:creationId xmlns:a16="http://schemas.microsoft.com/office/drawing/2014/main" id="{197C12DF-64A9-4BF8-B653-FA248FEAF8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7309" y="5416828"/>
            <a:ext cx="370522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59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9A4E33EC-D715-440E-9062-8AFA4CC9E341}" vid="{0DFBCB81-4ACA-49F1-BA1C-2B43B27F1FC4}"/>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26428C49615143BE8230498DF89BBE" ma:contentTypeVersion="11" ma:contentTypeDescription="Create a new document." ma:contentTypeScope="" ma:versionID="bf317f0a9f59b98dc7dfb030c5912dc4">
  <xsd:schema xmlns:xsd="http://www.w3.org/2001/XMLSchema" xmlns:xs="http://www.w3.org/2001/XMLSchema" xmlns:p="http://schemas.microsoft.com/office/2006/metadata/properties" xmlns:ns2="3daa3796-40a0-4fe0-acc9-e99f93d22791" targetNamespace="http://schemas.microsoft.com/office/2006/metadata/properties" ma:root="true" ma:fieldsID="217f01c4865b384fb4e0ec6e85bafd24" ns2:_="">
    <xsd:import namespace="3daa3796-40a0-4fe0-acc9-e99f93d227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aa3796-40a0-4fe0-acc9-e99f93d227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07AADB-7FEF-4276-9F7E-A4FA4E7647B9}">
  <ds:schemaRefs>
    <ds:schemaRef ds:uri="http://schemas.microsoft.com/office/2006/documentManagement/types"/>
    <ds:schemaRef ds:uri="http://www.w3.org/XML/1998/namespace"/>
    <ds:schemaRef ds:uri="http://purl.org/dc/terms/"/>
    <ds:schemaRef ds:uri="3daa3796-40a0-4fe0-acc9-e99f93d22791"/>
    <ds:schemaRef ds:uri="http://schemas.microsoft.com/office/infopath/2007/PartnerControls"/>
    <ds:schemaRef ds:uri="http://purl.org/dc/elements/1.1/"/>
    <ds:schemaRef ds:uri="http://schemas.microsoft.com/office/2006/metadata/properties"/>
    <ds:schemaRef ds:uri="http://purl.org/dc/dcmitype/"/>
    <ds:schemaRef ds:uri="http://schemas.openxmlformats.org/package/2006/metadata/core-properties"/>
  </ds:schemaRefs>
</ds:datastoreItem>
</file>

<file path=customXml/itemProps2.xml><?xml version="1.0" encoding="utf-8"?>
<ds:datastoreItem xmlns:ds="http://schemas.openxmlformats.org/officeDocument/2006/customXml" ds:itemID="{4E096E32-EF56-4277-A2D2-40C8A93ECD96}">
  <ds:schemaRefs>
    <ds:schemaRef ds:uri="http://schemas.microsoft.com/sharepoint/v3/contenttype/forms"/>
  </ds:schemaRefs>
</ds:datastoreItem>
</file>

<file path=customXml/itemProps3.xml><?xml version="1.0" encoding="utf-8"?>
<ds:datastoreItem xmlns:ds="http://schemas.openxmlformats.org/officeDocument/2006/customXml" ds:itemID="{9D473F34-C2A9-455C-85B8-EA1CA62EE5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aa3796-40a0-4fe0-acc9-e99f93d227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Blue bookstack presentation (widescreen)</Template>
  <TotalTime>1779</TotalTime>
  <Words>1063</Words>
  <Application>Microsoft Macintosh PowerPoint</Application>
  <PresentationFormat>Custom</PresentationFormat>
  <Paragraphs>81</Paragraphs>
  <Slides>9</Slides>
  <Notes>3</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Century Gothic</vt:lpstr>
      <vt:lpstr>Wingdings</vt:lpstr>
      <vt:lpstr>Books 16x9</vt:lpstr>
      <vt:lpstr>Hermeneutics for RE</vt:lpstr>
      <vt:lpstr>Art-Based Approaches for RE</vt:lpstr>
      <vt:lpstr>PowerPoint Presentation</vt:lpstr>
      <vt:lpstr>PowerPoint Presentation</vt:lpstr>
      <vt:lpstr>PowerPoint Presentation</vt:lpstr>
      <vt:lpstr>PowerPoint Presentation</vt:lpstr>
      <vt:lpstr>PowerPoint Presentation</vt:lpstr>
      <vt:lpstr>Sources of Religious Art</vt:lpstr>
      <vt:lpstr>What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Hermeneutics for RE</dc:title>
  <dc:creator>Jenkins, Jennifer</dc:creator>
  <cp:lastModifiedBy>Tracey Francis</cp:lastModifiedBy>
  <cp:revision>4</cp:revision>
  <dcterms:created xsi:type="dcterms:W3CDTF">2021-09-02T18:10:28Z</dcterms:created>
  <dcterms:modified xsi:type="dcterms:W3CDTF">2022-02-04T14:21:36Z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0x010100BD26428C49615143BE8230498DF89BBE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