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9" r:id="rId4"/>
    <p:sldId id="260" r:id="rId5"/>
    <p:sldId id="261" r:id="rId6"/>
    <p:sldId id="262" r:id="rId7"/>
    <p:sldId id="266" r:id="rId8"/>
    <p:sldId id="265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587"/>
    <a:srgbClr val="0000FF"/>
    <a:srgbClr val="C399C0"/>
    <a:srgbClr val="F9F4F8"/>
    <a:srgbClr val="E7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6" autoAdjust="0"/>
    <p:restoredTop sz="94560"/>
  </p:normalViewPr>
  <p:slideViewPr>
    <p:cSldViewPr snapToGrid="0" snapToObjects="1">
      <p:cViewPr>
        <p:scale>
          <a:sx n="71" d="100"/>
          <a:sy n="71" d="100"/>
        </p:scale>
        <p:origin x="3" y="6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54E-DCE6-CD4B-8722-76356A622D8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8552-014C-1642-BD84-924B214B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18552-014C-1642-BD84-924B214BB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259-5034-EB46-A557-1F1FF564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49" y="1906261"/>
            <a:ext cx="650091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AF78-64CA-B546-BEAC-8C9D6AF9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48" y="4474945"/>
            <a:ext cx="650091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B1C1-5FBC-B941-A55B-60925D6330EE}"/>
              </a:ext>
            </a:extLst>
          </p:cNvPr>
          <p:cNvSpPr/>
          <p:nvPr userDrawn="1"/>
        </p:nvSpPr>
        <p:spPr>
          <a:xfrm>
            <a:off x="6059346" y="66069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691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6800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149CA-2E38-FB47-A704-132474F95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82995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151E-B3F2-4242-9247-88577D1943C5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22923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BCAAF83-DF81-A742-9983-56BB21FB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5491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10B1B441-9DCA-D04B-AB6C-C688A6C4BD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2052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A188C-B624-F24E-80E4-F2B691A0801A}"/>
              </a:ext>
            </a:extLst>
          </p:cNvPr>
          <p:cNvSpPr/>
          <p:nvPr userDrawn="1"/>
        </p:nvSpPr>
        <p:spPr>
          <a:xfrm>
            <a:off x="2627376" y="649287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8192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72274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179D3-23A7-794C-ABE8-6BF2C6274DE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6534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F71AB-EC14-7341-BA43-76CF456E4F1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7194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BFB-AC89-C544-B7EA-37A991F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45" y="1586908"/>
            <a:ext cx="7430543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4A60-95E0-7B4E-A041-2CB085DB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745" y="4466633"/>
            <a:ext cx="743054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09FC8-C980-1643-BCB1-FB9489EA397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2520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F21C-8F76-A244-8BEE-46AB4C08DD9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3939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549FE-4C76-0F4D-9E05-3702D1E16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717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CD61D-C2AF-0D43-92E7-FF5C6D5B5A8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1687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AAB-DF64-4248-800F-801E4E4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6DA1-F466-1845-8B6C-38BD4B21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196-70C9-BD44-A0E0-00ABF26B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641-4E3F-284C-A3AA-A017227C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1BE7-7549-D141-A078-61D292FC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67865-6F04-4248-9A07-8C0EB781BAB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256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89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9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BACC1-4060-9447-A02F-8C6C66EBB05F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25EAF55-37A5-A343-A9FA-A46719E1C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751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2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6BE3D-6F40-F648-BB84-24DECC42BF6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AEAA85-E0C6-3448-A41F-FAA8B81E5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2517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2CDCC-FE2F-5B4D-8516-9C0DC219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8241-B71E-9F40-B00A-C7BA2561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62" r:id="rId9"/>
    <p:sldLayoutId id="2147483663" r:id="rId10"/>
    <p:sldLayoutId id="2147483666" r:id="rId11"/>
    <p:sldLayoutId id="2147483667" r:id="rId12"/>
    <p:sldLayoutId id="2147483665" r:id="rId13"/>
    <p:sldLayoutId id="2147483655" r:id="rId14"/>
    <p:sldLayoutId id="2147483661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Gill Sans MT" panose="020B0502020104020203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EF8A-EFB7-994D-8EF1-46784B4E6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Rumi and Dragons</a:t>
            </a:r>
            <a:endParaRPr lang="en-US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3A7B4F-670B-7010-5F7D-31DC7D93D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3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2C3CBD1-969B-6748-B472-B29A6EBA1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2" y="461169"/>
            <a:ext cx="10593761" cy="5935662"/>
          </a:xfrm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88EB2-8205-0A39-FF00-FC52A006BB52}"/>
              </a:ext>
            </a:extLst>
          </p:cNvPr>
          <p:cNvSpPr txBox="1"/>
          <p:nvPr/>
        </p:nvSpPr>
        <p:spPr>
          <a:xfrm>
            <a:off x="653863" y="5747632"/>
            <a:ext cx="5047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an image of the Silk Road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7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F0A37-6ED1-0C46-8411-B7B418B25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127" y="641061"/>
            <a:ext cx="4274127" cy="2787939"/>
          </a:xfrm>
        </p:spPr>
        <p:txBody>
          <a:bodyPr/>
          <a:lstStyle/>
          <a:p>
            <a:r>
              <a:rPr lang="en-GB" dirty="0"/>
              <a:t>A lifetime without Love is of no account.</a:t>
            </a:r>
            <a:br>
              <a:rPr lang="en-GB" dirty="0"/>
            </a:br>
            <a:r>
              <a:rPr lang="en-GB" dirty="0"/>
              <a:t>Love is the Water of life. Drink it down with heart and soul </a:t>
            </a:r>
            <a:br>
              <a:rPr lang="en-GB" dirty="0"/>
            </a:br>
            <a:r>
              <a:rPr lang="en-GB" dirty="0"/>
              <a:t>Divan-</a:t>
            </a:r>
            <a:r>
              <a:rPr lang="en-GB" dirty="0" err="1"/>
              <a:t>i</a:t>
            </a:r>
            <a:r>
              <a:rPr lang="en-GB" dirty="0"/>
              <a:t>- Shams 11909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40FA59-E8A5-6A41-A813-5D7E7E456A28}"/>
              </a:ext>
            </a:extLst>
          </p:cNvPr>
          <p:cNvSpPr txBox="1">
            <a:spLocks/>
          </p:cNvSpPr>
          <p:nvPr/>
        </p:nvSpPr>
        <p:spPr>
          <a:xfrm>
            <a:off x="6116781" y="641061"/>
            <a:ext cx="4274127" cy="278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</a:rPr>
              <a:t>Goodbyes are only for those who love with their eyes. Because for those who love with heart and soul there is no such thing as separation.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98ACC7-0007-754E-8FFC-71FCC0A9A85F}"/>
              </a:ext>
            </a:extLst>
          </p:cNvPr>
          <p:cNvSpPr txBox="1">
            <a:spLocks/>
          </p:cNvSpPr>
          <p:nvPr/>
        </p:nvSpPr>
        <p:spPr>
          <a:xfrm>
            <a:off x="464127" y="3467389"/>
            <a:ext cx="4274127" cy="278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</a:rPr>
              <a:t>Pay close attention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</a:rPr>
              <a:t>to the voices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of your inner child.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</a:rPr>
              <a:t>For he is the dreamer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</a:rPr>
              <a:t>the visionary,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</a:rPr>
              <a:t>and the hopeful.</a:t>
            </a:r>
            <a:endParaRPr lang="en-GB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E6B6FF-67CD-D040-8655-66F5C9C7B82A}"/>
              </a:ext>
            </a:extLst>
          </p:cNvPr>
          <p:cNvSpPr txBox="1">
            <a:spLocks/>
          </p:cNvSpPr>
          <p:nvPr/>
        </p:nvSpPr>
        <p:spPr>
          <a:xfrm>
            <a:off x="6116781" y="3467389"/>
            <a:ext cx="4274127" cy="278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There is little one can</a:t>
            </a:r>
            <a:br>
              <a:rPr lang="en-GB" dirty="0"/>
            </a:br>
            <a:r>
              <a:rPr lang="en-GB" dirty="0"/>
              <a:t>Say about love. It has to</a:t>
            </a:r>
            <a:br>
              <a:rPr lang="en-GB" dirty="0"/>
            </a:br>
            <a:r>
              <a:rPr lang="en-GB" dirty="0"/>
              <a:t>be lived, and it’s always </a:t>
            </a:r>
            <a:br>
              <a:rPr lang="en-GB" dirty="0"/>
            </a:br>
            <a:r>
              <a:rPr lang="en-GB" dirty="0"/>
              <a:t>in motion. </a:t>
            </a:r>
          </a:p>
        </p:txBody>
      </p:sp>
    </p:spTree>
    <p:extLst>
      <p:ext uri="{BB962C8B-B14F-4D97-AF65-F5344CB8AC3E}">
        <p14:creationId xmlns:p14="http://schemas.microsoft.com/office/powerpoint/2010/main" val="325827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D387CE-0EAF-A74C-A265-F83E6BE17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5699031" cy="5935662"/>
          </a:xfrm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D47CF-B077-38C8-530F-DF2E350F526A}"/>
              </a:ext>
            </a:extLst>
          </p:cNvPr>
          <p:cNvSpPr txBox="1"/>
          <p:nvPr/>
        </p:nvSpPr>
        <p:spPr>
          <a:xfrm>
            <a:off x="653864" y="5802636"/>
            <a:ext cx="6094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a painting of Rumi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A3B7A-E4DB-C8C1-2795-734022EE8FCF}"/>
              </a:ext>
            </a:extLst>
          </p:cNvPr>
          <p:cNvSpPr txBox="1"/>
          <p:nvPr/>
        </p:nvSpPr>
        <p:spPr>
          <a:xfrm>
            <a:off x="6748742" y="461169"/>
            <a:ext cx="51115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Rumi </a:t>
            </a:r>
          </a:p>
          <a:p>
            <a:endParaRPr lang="en-GB" sz="3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poet</a:t>
            </a:r>
          </a:p>
          <a:p>
            <a:endParaRPr lang="en-GB" sz="3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Born in 1207 near Afghanistan</a:t>
            </a:r>
          </a:p>
          <a:p>
            <a:endParaRPr lang="en-GB" sz="3600" dirty="0"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studied the Qur</a:t>
            </a:r>
            <a:r>
              <a:rPr lang="en-GB" sz="36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’an and learnt about Islam</a:t>
            </a:r>
            <a:endParaRPr lang="en-GB" sz="36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5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C8B9C-9CB7-AD42-8079-AD71CF197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576" y="1958623"/>
            <a:ext cx="5181600" cy="4351338"/>
          </a:xfrm>
        </p:spPr>
        <p:txBody>
          <a:bodyPr/>
          <a:lstStyle/>
          <a:p>
            <a:r>
              <a:rPr lang="en-GB" sz="3600" b="1" dirty="0">
                <a:ea typeface="Times New Roman" panose="02020603050405020304" pitchFamily="18" charset="0"/>
              </a:rPr>
              <a:t>What is this? </a:t>
            </a:r>
          </a:p>
          <a:p>
            <a:endParaRPr lang="en-GB" sz="3600" b="1" dirty="0">
              <a:ea typeface="Times New Roman" panose="02020603050405020304" pitchFamily="18" charset="0"/>
            </a:endParaRPr>
          </a:p>
          <a:p>
            <a:r>
              <a:rPr lang="en-GB" sz="3600" b="1" dirty="0">
                <a:ea typeface="Times New Roman" panose="02020603050405020304" pitchFamily="18" charset="0"/>
              </a:rPr>
              <a:t>The Qur’an</a:t>
            </a:r>
          </a:p>
          <a:p>
            <a:endParaRPr lang="en-GB" sz="3600" b="1" dirty="0">
              <a:ea typeface="Times New Roman" panose="02020603050405020304" pitchFamily="18" charset="0"/>
            </a:endParaRPr>
          </a:p>
          <a:p>
            <a:r>
              <a:rPr lang="en-GB" sz="3600" b="1" dirty="0">
                <a:ea typeface="Times New Roman" panose="02020603050405020304" pitchFamily="18" charset="0"/>
              </a:rPr>
              <a:t>The holy book of Islam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83417C-CE9E-9C42-9168-57A93E3FFF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824" y="619883"/>
            <a:ext cx="5688176" cy="5690078"/>
          </a:xfrm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86226-BABA-2E08-9CB7-3932C93A438E}"/>
              </a:ext>
            </a:extLst>
          </p:cNvPr>
          <p:cNvSpPr txBox="1"/>
          <p:nvPr/>
        </p:nvSpPr>
        <p:spPr>
          <a:xfrm>
            <a:off x="1877546" y="4760488"/>
            <a:ext cx="2896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</a:t>
            </a:r>
            <a:r>
              <a:rPr lang="en-GB" sz="2800" dirty="0">
                <a:solidFill>
                  <a:schemeClr val="accent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image of the Qur’an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3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2C3CBD1-969B-6748-B472-B29A6EBA1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5887290" cy="5935662"/>
          </a:xfrm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88EB2-8205-0A39-FF00-FC52A006BB52}"/>
              </a:ext>
            </a:extLst>
          </p:cNvPr>
          <p:cNvSpPr txBox="1"/>
          <p:nvPr/>
        </p:nvSpPr>
        <p:spPr>
          <a:xfrm>
            <a:off x="653864" y="5224412"/>
            <a:ext cx="44022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</a:t>
            </a:r>
            <a:r>
              <a:rPr lang="en-GB" sz="2800" dirty="0">
                <a:solidFill>
                  <a:schemeClr val="accent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of modern books of Rumi’s poems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7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8BDE19-322A-9DC2-9F8B-6EC87867AF36}"/>
              </a:ext>
            </a:extLst>
          </p:cNvPr>
          <p:cNvSpPr/>
          <p:nvPr/>
        </p:nvSpPr>
        <p:spPr>
          <a:xfrm>
            <a:off x="2256864" y="896471"/>
            <a:ext cx="2151529" cy="20237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E8899-6DE1-34E4-E2CD-F29519F3E753}"/>
              </a:ext>
            </a:extLst>
          </p:cNvPr>
          <p:cNvSpPr txBox="1"/>
          <p:nvPr/>
        </p:nvSpPr>
        <p:spPr>
          <a:xfrm>
            <a:off x="2380967" y="1164317"/>
            <a:ext cx="19870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a range of ‘love’ emojis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119774-5374-B5F2-DFA1-A1A38AE1E148}"/>
              </a:ext>
            </a:extLst>
          </p:cNvPr>
          <p:cNvSpPr/>
          <p:nvPr/>
        </p:nvSpPr>
        <p:spPr>
          <a:xfrm>
            <a:off x="2256864" y="4047566"/>
            <a:ext cx="2151529" cy="20237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DEF0C6-B5E6-B56B-0A20-55D7E45D77A5}"/>
              </a:ext>
            </a:extLst>
          </p:cNvPr>
          <p:cNvSpPr/>
          <p:nvPr/>
        </p:nvSpPr>
        <p:spPr>
          <a:xfrm>
            <a:off x="5629834" y="4047566"/>
            <a:ext cx="2151529" cy="20237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C07A29-79AC-3BB2-2C57-7090F44DF2D7}"/>
              </a:ext>
            </a:extLst>
          </p:cNvPr>
          <p:cNvSpPr/>
          <p:nvPr/>
        </p:nvSpPr>
        <p:spPr>
          <a:xfrm>
            <a:off x="9297520" y="4047566"/>
            <a:ext cx="2151529" cy="20237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9BA281-30A0-A28E-B119-AF704DF93F63}"/>
              </a:ext>
            </a:extLst>
          </p:cNvPr>
          <p:cNvSpPr/>
          <p:nvPr/>
        </p:nvSpPr>
        <p:spPr>
          <a:xfrm>
            <a:off x="9276229" y="844924"/>
            <a:ext cx="2151529" cy="20237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AF16D9-3D7D-FFFC-5AC1-F9BA74495F87}"/>
              </a:ext>
            </a:extLst>
          </p:cNvPr>
          <p:cNvSpPr/>
          <p:nvPr/>
        </p:nvSpPr>
        <p:spPr>
          <a:xfrm>
            <a:off x="5629835" y="896471"/>
            <a:ext cx="2151529" cy="20237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3E8018-D994-8F45-90E3-286F85DC1C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DEC31-B128-BFDF-8DC1-CBFD8B19C98E}"/>
              </a:ext>
            </a:extLst>
          </p:cNvPr>
          <p:cNvSpPr txBox="1"/>
          <p:nvPr/>
        </p:nvSpPr>
        <p:spPr>
          <a:xfrm>
            <a:off x="653864" y="5802636"/>
            <a:ext cx="6094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</a:t>
            </a:r>
            <a:r>
              <a:rPr lang="en-GB" sz="2800" dirty="0">
                <a:solidFill>
                  <a:schemeClr val="accent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image of the Persian dragon 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3E8018-D994-8F45-90E3-286F85DC1C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DEC31-B128-BFDF-8DC1-CBFD8B19C98E}"/>
              </a:ext>
            </a:extLst>
          </p:cNvPr>
          <p:cNvSpPr txBox="1"/>
          <p:nvPr/>
        </p:nvSpPr>
        <p:spPr>
          <a:xfrm>
            <a:off x="653864" y="5802636"/>
            <a:ext cx="6094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</a:t>
            </a:r>
            <a:r>
              <a:rPr lang="en-GB" sz="2800" dirty="0">
                <a:solidFill>
                  <a:schemeClr val="accent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image of the Baghdad dragon 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1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3E8018-D994-8F45-90E3-286F85DC1C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DEC31-B128-BFDF-8DC1-CBFD8B19C98E}"/>
              </a:ext>
            </a:extLst>
          </p:cNvPr>
          <p:cNvSpPr txBox="1"/>
          <p:nvPr/>
        </p:nvSpPr>
        <p:spPr>
          <a:xfrm>
            <a:off x="653864" y="5802636"/>
            <a:ext cx="6094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</a:t>
            </a:r>
            <a:r>
              <a:rPr lang="en-GB" sz="2800" dirty="0">
                <a:solidFill>
                  <a:schemeClr val="accent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image of the Ottoman dragon 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4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E72686"/>
      </a:dk2>
      <a:lt2>
        <a:srgbClr val="E7E6E6"/>
      </a:lt2>
      <a:accent1>
        <a:srgbClr val="E72686"/>
      </a:accent1>
      <a:accent2>
        <a:srgbClr val="F39600"/>
      </a:accent2>
      <a:accent3>
        <a:srgbClr val="00E4EC"/>
      </a:accent3>
      <a:accent4>
        <a:srgbClr val="7F1FFF"/>
      </a:accent4>
      <a:accent5>
        <a:srgbClr val="B3EE45"/>
      </a:accent5>
      <a:accent6>
        <a:srgbClr val="1270FF"/>
      </a:accent6>
      <a:hlink>
        <a:srgbClr val="E72686"/>
      </a:hlink>
      <a:folHlink>
        <a:srgbClr val="E726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4" ma:contentTypeDescription="Create a new document." ma:contentTypeScope="" ma:versionID="91c7e43317cf3fe01dda806635ea97fb">
  <xsd:schema xmlns:xsd="http://www.w3.org/2001/XMLSchema" xmlns:xs="http://www.w3.org/2001/XMLSchema" xmlns:p="http://schemas.microsoft.com/office/2006/metadata/properties" xmlns:ns2="3daa3796-40a0-4fe0-acc9-e99f93d22791" xmlns:ns3="699b7773-a9c6-4390-9b00-6e425b8b77a1" targetNamespace="http://schemas.microsoft.com/office/2006/metadata/properties" ma:root="true" ma:fieldsID="7278492afea5bacf4ee71972057ea41a" ns2:_="" ns3:_="">
    <xsd:import namespace="3daa3796-40a0-4fe0-acc9-e99f93d22791"/>
    <xsd:import namespace="699b7773-a9c6-4390-9b00-6e425b8b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3442f9-f3bd-4a47-a334-1d70acc40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b7773-a9c6-4390-9b00-6e425b8b7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f5af666-d48c-4617-8b6f-563a4d4922fd}" ma:internalName="TaxCatchAll" ma:showField="CatchAllData" ma:web="699b7773-a9c6-4390-9b00-6e425b8b7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aa3796-40a0-4fe0-acc9-e99f93d22791">
      <Terms xmlns="http://schemas.microsoft.com/office/infopath/2007/PartnerControls"/>
    </lcf76f155ced4ddcb4097134ff3c332f>
    <TaxCatchAll xmlns="699b7773-a9c6-4390-9b00-6e425b8b77a1" xsi:nil="true"/>
  </documentManagement>
</p:properties>
</file>

<file path=customXml/itemProps1.xml><?xml version="1.0" encoding="utf-8"?>
<ds:datastoreItem xmlns:ds="http://schemas.openxmlformats.org/officeDocument/2006/customXml" ds:itemID="{BDA0EBBA-916A-48D7-BDB3-CC797E4B0DB7}"/>
</file>

<file path=customXml/itemProps2.xml><?xml version="1.0" encoding="utf-8"?>
<ds:datastoreItem xmlns:ds="http://schemas.openxmlformats.org/officeDocument/2006/customXml" ds:itemID="{BFF26A63-3435-4525-972E-50D2AE25589C}"/>
</file>

<file path=customXml/itemProps3.xml><?xml version="1.0" encoding="utf-8"?>
<ds:datastoreItem xmlns:ds="http://schemas.openxmlformats.org/officeDocument/2006/customXml" ds:itemID="{B04E82A7-1653-4064-86C0-5D4FB8256B84}"/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194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Office Theme</vt:lpstr>
      <vt:lpstr>Rumi and Dragons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Hancock</dc:creator>
  <cp:lastModifiedBy>Kate Christopher</cp:lastModifiedBy>
  <cp:revision>16</cp:revision>
  <dcterms:created xsi:type="dcterms:W3CDTF">2021-09-11T08:47:20Z</dcterms:created>
  <dcterms:modified xsi:type="dcterms:W3CDTF">2022-10-06T11:13:03Z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